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9"/>
  </p:notesMasterIdLst>
  <p:sldIdLst>
    <p:sldId id="259" r:id="rId3"/>
    <p:sldId id="319" r:id="rId4"/>
    <p:sldId id="260" r:id="rId5"/>
    <p:sldId id="261" r:id="rId6"/>
    <p:sldId id="292" r:id="rId7"/>
    <p:sldId id="263" r:id="rId8"/>
    <p:sldId id="264" r:id="rId9"/>
    <p:sldId id="308" r:id="rId10"/>
    <p:sldId id="310" r:id="rId11"/>
    <p:sldId id="274" r:id="rId12"/>
    <p:sldId id="321" r:id="rId13"/>
    <p:sldId id="318" r:id="rId14"/>
    <p:sldId id="320" r:id="rId15"/>
    <p:sldId id="281" r:id="rId16"/>
    <p:sldId id="290" r:id="rId17"/>
    <p:sldId id="29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C6D9295-0785-EB0F-3B99-D27DE0A6C5BD}" name="Morrison, Braughan" initials="BM" userId="S::Braughan.Morrison@ul.org::f58968c3-53c4-4f78-b8b8-246748669394" providerId="AD"/>
  <p188:author id="{95A2FFFA-2AD8-7694-1938-32DFE4827797}" name="Sanders, Nicole" initials="SN" userId="S::Nicole.Sanders@ul.org::c679e889-e41d-4c18-91be-b6b70c9a0555"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32FF"/>
    <a:srgbClr val="122C49"/>
    <a:srgbClr val="E5E7E5"/>
    <a:srgbClr val="E5DDCA"/>
    <a:srgbClr val="00009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5CCDE1-25DA-4E92-B384-8BE5A1556999}" v="529" dt="2025-09-16T23:08:46.3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26" autoAdjust="0"/>
    <p:restoredTop sz="84907" autoAdjust="0"/>
  </p:normalViewPr>
  <p:slideViewPr>
    <p:cSldViewPr>
      <p:cViewPr varScale="1">
        <p:scale>
          <a:sx n="102" d="100"/>
          <a:sy n="102" d="100"/>
        </p:scale>
        <p:origin x="1240" y="176"/>
      </p:cViewPr>
      <p:guideLst>
        <p:guide pos="3840"/>
        <p:guide orient="horz" pos="2160"/>
      </p:guideLst>
    </p:cSldViewPr>
  </p:slideViewPr>
  <p:notesTextViewPr>
    <p:cViewPr>
      <p:scale>
        <a:sx n="1" d="1"/>
        <a:sy n="1" d="1"/>
      </p:scale>
      <p:origin x="0" y="0"/>
    </p:cViewPr>
  </p:notesTextViewPr>
  <p:gridSpacing cx="73152" cy="73152"/>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8/10/relationships/authors" Targe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53A6FF-3D4B-0249-4047-7B6C6C30078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5A51B76-4F46-0B99-2FF8-35A27684C03A}"/>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0C063F-C465-4D32-9E09-91AF1C182453}" type="datetimeFigureOut">
              <a:rPr lang="en-US" smtClean="0"/>
              <a:t>10/6/25</a:t>
            </a:fld>
            <a:endParaRPr lang="en-US"/>
          </a:p>
        </p:txBody>
      </p:sp>
      <p:sp>
        <p:nvSpPr>
          <p:cNvPr id="4" name="Slide Image Placeholder 3">
            <a:extLst>
              <a:ext uri="{FF2B5EF4-FFF2-40B4-BE49-F238E27FC236}">
                <a16:creationId xmlns:a16="http://schemas.microsoft.com/office/drawing/2014/main" id="{3F43CF8F-5BA2-93A0-E1F3-BC1C44AB25AC}"/>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a:extLst>
              <a:ext uri="{FF2B5EF4-FFF2-40B4-BE49-F238E27FC236}">
                <a16:creationId xmlns:a16="http://schemas.microsoft.com/office/drawing/2014/main" id="{118B6999-9A3E-46A9-487E-5295FB826292}"/>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A069166-A4BD-693A-D6BB-8E20009AAB7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a:extLst>
              <a:ext uri="{FF2B5EF4-FFF2-40B4-BE49-F238E27FC236}">
                <a16:creationId xmlns:a16="http://schemas.microsoft.com/office/drawing/2014/main" id="{4C34EC78-09EE-E7AE-FAB1-63DCC392998D}"/>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42B331-90FA-488E-B572-0F3F2C3FE8D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19AE76-06CA-4FD7-8B8D-7D585102DAF6}" type="slidenum">
              <a:rPr lang="en-US" smtClean="0"/>
              <a:t>1</a:t>
            </a:fld>
            <a:endParaRPr lang="en-US"/>
          </a:p>
        </p:txBody>
      </p:sp>
    </p:spTree>
    <p:extLst>
      <p:ext uri="{BB962C8B-B14F-4D97-AF65-F5344CB8AC3E}">
        <p14:creationId xmlns:p14="http://schemas.microsoft.com/office/powerpoint/2010/main" val="2858596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1D960E-552E-ECCD-4216-7F07EC6FCB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F32ED8-6D9E-CBDB-F745-F925B86D38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F27E29-8AD7-E1C1-8E39-7175AF4AFB4C}"/>
              </a:ext>
            </a:extLst>
          </p:cNvPr>
          <p:cNvSpPr>
            <a:spLocks noGrp="1"/>
          </p:cNvSpPr>
          <p:nvPr>
            <p:ph type="body" idx="1"/>
          </p:nvPr>
        </p:nvSpPr>
        <p:spPr/>
        <p:txBody>
          <a:bodyPr/>
          <a:lstStyle/>
          <a:p>
            <a:pPr marL="0" marR="0">
              <a:lnSpc>
                <a:spcPct val="115000"/>
              </a:lnSpc>
              <a:spcBef>
                <a:spcPts val="0"/>
              </a:spcBef>
              <a:spcAft>
                <a:spcPts val="0"/>
              </a:spcAft>
            </a:pPr>
            <a:r>
              <a:rPr lang="en-US" sz="1200" kern="0" dirty="0">
                <a:solidFill>
                  <a:srgbClr val="1F3864"/>
                </a:solidFill>
                <a:effectLst/>
                <a:latin typeface="TheSans B4 SemiLight" pitchFamily="2" charset="77"/>
                <a:ea typeface="Times New Roman" panose="02020603050405020304" pitchFamily="18" charset="0"/>
                <a:cs typeface="Calibri" panose="020F0502020204030204" pitchFamily="34" charset="0"/>
              </a:rPr>
              <a:t>What is a lithium-ion battery?</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0"/>
              </a:spcAft>
            </a:pPr>
            <a:r>
              <a:rPr lang="en-US" sz="1200" kern="0" dirty="0">
                <a:solidFill>
                  <a:srgbClr val="212121"/>
                </a:solidFill>
                <a:effectLst/>
                <a:latin typeface="TheSans B4 SemiLight" pitchFamily="2" charset="77"/>
                <a:ea typeface="Times New Roman" panose="02020603050405020304" pitchFamily="18" charset="0"/>
                <a:cs typeface="Calibri" panose="020F0502020204030204" pitchFamily="34" charset="0"/>
              </a:rPr>
              <a:t>Lithium-ion is the most popular rechargeable battery chemistry used today. It consists of single or multiple lithium-ion cells along with a protective circuit board.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0"/>
              </a:spcAft>
            </a:pPr>
            <a:r>
              <a:rPr lang="en-US" sz="1200" kern="0" dirty="0">
                <a:solidFill>
                  <a:srgbClr val="212121"/>
                </a:solidFill>
                <a:effectLst/>
                <a:latin typeface="TheSans B4 SemiLight" pitchFamily="2" charset="77"/>
                <a:ea typeface="Times New Roman" panose="02020603050405020304" pitchFamily="18" charset="0"/>
                <a:cs typeface="Calibri" panose="020F0502020204030204" pitchFamily="34" charset="0"/>
              </a:rPr>
              <a:t>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dirty="0">
                <a:solidFill>
                  <a:srgbClr val="000000"/>
                </a:solidFill>
                <a:effectLst/>
                <a:latin typeface="TheSans B4 SemiLight" pitchFamily="2" charset="77"/>
                <a:ea typeface="Times New Roman" panose="02020603050405020304" pitchFamily="18" charset="0"/>
                <a:cs typeface="Calibri" panose="020F0502020204030204" pitchFamily="34" charset="0"/>
              </a:rPr>
              <a:t>Lithium-ion battery-powered devices can be found in the home and workplace in products such as</a:t>
            </a:r>
            <a:r>
              <a:rPr lang="en-US" sz="1200" dirty="0">
                <a:solidFill>
                  <a:srgbClr val="212121"/>
                </a:solidFill>
                <a:effectLst/>
                <a:latin typeface="TheSans B4 SemiLight" pitchFamily="2" charset="77"/>
                <a:ea typeface="Times New Roman" panose="02020603050405020304" pitchFamily="18" charset="0"/>
                <a:cs typeface="Calibri" panose="020F0502020204030204" pitchFamily="34" charset="0"/>
              </a:rPr>
              <a:t> </a:t>
            </a:r>
            <a:r>
              <a:rPr lang="en-US" sz="1800" dirty="0">
                <a:effectLst/>
                <a:latin typeface="Helvetica" pitchFamily="2" charset="0"/>
              </a:rPr>
              <a:t>cell phones, laptops, electric power tools, wheelchairs, lawn mowers, e-bikes, e-scooters, and electric vehicles.</a:t>
            </a:r>
          </a:p>
          <a:p>
            <a:endParaRPr lang="en-US" dirty="0"/>
          </a:p>
        </p:txBody>
      </p:sp>
      <p:sp>
        <p:nvSpPr>
          <p:cNvPr id="4" name="Slide Number Placeholder 3">
            <a:extLst>
              <a:ext uri="{FF2B5EF4-FFF2-40B4-BE49-F238E27FC236}">
                <a16:creationId xmlns:a16="http://schemas.microsoft.com/office/drawing/2014/main" id="{20D27BB5-9B18-C947-5C16-8737B0334B93}"/>
              </a:ext>
            </a:extLst>
          </p:cNvPr>
          <p:cNvSpPr>
            <a:spLocks noGrp="1"/>
          </p:cNvSpPr>
          <p:nvPr>
            <p:ph type="sldNum" sz="quarter" idx="5"/>
          </p:nvPr>
        </p:nvSpPr>
        <p:spPr/>
        <p:txBody>
          <a:bodyPr/>
          <a:lstStyle/>
          <a:p>
            <a:fld id="{E719AE76-06CA-4FD7-8B8D-7D585102DAF6}" type="slidenum">
              <a:rPr lang="en-US" smtClean="0"/>
              <a:t>2</a:t>
            </a:fld>
            <a:endParaRPr lang="en-US"/>
          </a:p>
        </p:txBody>
      </p:sp>
    </p:spTree>
    <p:extLst>
      <p:ext uri="{BB962C8B-B14F-4D97-AF65-F5344CB8AC3E}">
        <p14:creationId xmlns:p14="http://schemas.microsoft.com/office/powerpoint/2010/main" val="1275405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E599E0DE-176E-1752-9AB9-3444423E7717}"/>
              </a:ext>
            </a:extLst>
          </p:cNvPr>
          <p:cNvSpPr>
            <a:spLocks noGrp="1"/>
          </p:cNvSpPr>
          <p:nvPr>
            <p:ph type="body" idx="1"/>
          </p:nvPr>
        </p:nvSpPr>
        <p:spPr/>
        <p:txBody>
          <a:bodyPr/>
          <a:lstStyle/>
          <a:p>
            <a:pPr marL="0" marR="0">
              <a:lnSpc>
                <a:spcPct val="115000"/>
              </a:lnSpc>
              <a:spcBef>
                <a:spcPts val="0"/>
              </a:spcBef>
              <a:spcAft>
                <a:spcPts val="0"/>
              </a:spcAft>
            </a:pPr>
            <a:r>
              <a:rPr lang="en-US" sz="1200" b="0" i="0" u="none" strike="noStrike" dirty="0">
                <a:solidFill>
                  <a:srgbClr val="000000"/>
                </a:solidFill>
                <a:effectLst/>
                <a:latin typeface="Arial" panose="020B0604020202020204" pitchFamily="34" charset="0"/>
              </a:rPr>
              <a:t>Lithium-ion batteries are powering our lives in more ways than ever before, but with this new technology comes new safety risks.  </a:t>
            </a:r>
            <a:r>
              <a:rPr lang="en-US" sz="1200" dirty="0">
                <a:solidFill>
                  <a:srgbClr val="212121"/>
                </a:solidFill>
                <a:effectLst/>
                <a:latin typeface="TheSans B4 SemiLight" pitchFamily="2" charset="77"/>
                <a:ea typeface="Times New Roman" panose="02020603050405020304" pitchFamily="18" charset="0"/>
                <a:cs typeface="Calibri" panose="020F0502020204030204" pitchFamily="34" charset="0"/>
              </a:rPr>
              <a:t>Despite their many advantages, lithium-ion batteries have the potential to overheat, catch fire, and cause explosions. </a:t>
            </a:r>
          </a:p>
          <a:p>
            <a:pPr marL="0" marR="0">
              <a:lnSpc>
                <a:spcPct val="115000"/>
              </a:lnSpc>
              <a:spcBef>
                <a:spcPts val="0"/>
              </a:spcBef>
              <a:spcAft>
                <a:spcPts val="0"/>
              </a:spcAft>
            </a:pPr>
            <a:endParaRPr lang="en-US" sz="1200" dirty="0">
              <a:solidFill>
                <a:srgbClr val="212121"/>
              </a:solidFill>
              <a:effectLst/>
              <a:latin typeface="TheSans B4 SemiLight" pitchFamily="2" charset="77"/>
              <a:ea typeface="Times New Roman" panose="02020603050405020304" pitchFamily="18" charset="0"/>
              <a:cs typeface="Calibri" panose="020F0502020204030204" pitchFamily="34" charset="0"/>
            </a:endParaRPr>
          </a:p>
          <a:p>
            <a:pPr marL="0" marR="0">
              <a:lnSpc>
                <a:spcPct val="115000"/>
              </a:lnSpc>
              <a:spcBef>
                <a:spcPts val="0"/>
              </a:spcBef>
              <a:spcAft>
                <a:spcPts val="0"/>
              </a:spcAft>
            </a:pPr>
            <a:r>
              <a:rPr lang="en-US" sz="1200" dirty="0">
                <a:solidFill>
                  <a:srgbClr val="212121"/>
                </a:solidFill>
                <a:effectLst/>
                <a:latin typeface="TheSans B4 SemiLight" pitchFamily="2" charset="77"/>
                <a:ea typeface="Times New Roman" panose="02020603050405020304" pitchFamily="18" charset="0"/>
                <a:cs typeface="Calibri" panose="020F0502020204030204" pitchFamily="34" charset="0"/>
              </a:rPr>
              <a:t>This most commonly occurs when the batteries are damaged, suffer electro-chemical abuse (</a:t>
            </a:r>
            <a:r>
              <a:rPr lang="en-US" sz="1200" dirty="0" err="1">
                <a:solidFill>
                  <a:srgbClr val="212121"/>
                </a:solidFill>
                <a:effectLst/>
                <a:latin typeface="TheSans B4 SemiLight" pitchFamily="2" charset="77"/>
                <a:ea typeface="Times New Roman" panose="02020603050405020304" pitchFamily="18" charset="0"/>
                <a:cs typeface="Calibri" panose="020F0502020204030204" pitchFamily="34" charset="0"/>
              </a:rPr>
              <a:t>eg.</a:t>
            </a:r>
            <a:r>
              <a:rPr lang="en-US" sz="1200" dirty="0">
                <a:solidFill>
                  <a:srgbClr val="212121"/>
                </a:solidFill>
                <a:effectLst/>
                <a:latin typeface="TheSans B4 SemiLight" pitchFamily="2" charset="77"/>
                <a:ea typeface="Times New Roman" panose="02020603050405020304" pitchFamily="18" charset="0"/>
                <a:cs typeface="Calibri" panose="020F0502020204030204" pitchFamily="34" charset="0"/>
              </a:rPr>
              <a:t>, from overcharging or completely draining the battery), are in high- or low-temperature environments, or have an internal short-circuit. In those cases, the lithium-ion battery can go into thermal runaway and catch on fire. </a:t>
            </a:r>
            <a:endParaRPr lang="en-US"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US" sz="1200" dirty="0">
                <a:solidFill>
                  <a:srgbClr val="212121"/>
                </a:solidFill>
                <a:effectLst/>
                <a:latin typeface="TheSans B4 SemiLight" pitchFamily="2" charset="77"/>
                <a:ea typeface="Times New Roman" panose="02020603050405020304" pitchFamily="18" charset="0"/>
                <a:cs typeface="Calibri" panose="020F0502020204030204" pitchFamily="34" charset="0"/>
              </a:rPr>
              <a:t> </a:t>
            </a:r>
            <a:endParaRPr lang="en-US" sz="1200" dirty="0">
              <a:effectLst/>
              <a:latin typeface="Times New Roman" panose="02020603050405020304" pitchFamily="18" charset="0"/>
              <a:ea typeface="Times New Roman" panose="02020603050405020304" pitchFamily="18" charset="0"/>
            </a:endParaRPr>
          </a:p>
          <a:p>
            <a:pPr marL="0" marR="0">
              <a:lnSpc>
                <a:spcPct val="115000"/>
              </a:lnSpc>
              <a:spcBef>
                <a:spcPts val="600"/>
              </a:spcBef>
              <a:spcAft>
                <a:spcPts val="600"/>
              </a:spcAft>
            </a:pPr>
            <a:r>
              <a:rPr lang="en-US" sz="1200" kern="0" dirty="0">
                <a:solidFill>
                  <a:srgbClr val="212121"/>
                </a:solidFill>
                <a:effectLst/>
                <a:latin typeface="TheSans B4 SemiLight" pitchFamily="2" charset="77"/>
                <a:ea typeface="Times New Roman" panose="02020603050405020304" pitchFamily="18" charset="0"/>
                <a:cs typeface="Calibri" panose="020F0502020204030204" pitchFamily="34" charset="0"/>
              </a:rPr>
              <a:t>Thermal runaway is one of the primary risks related to lithium-ion batteries. It is a phenomenon that occurs when the temperature inside the battery increases so much that the lithium-ion cell cannot dissipate the heat and enters an uncontrollable, self-heating state. This state can start a fire or</a:t>
            </a:r>
            <a:r>
              <a:rPr lang="en-US" sz="1200" kern="100" dirty="0">
                <a:effectLst/>
                <a:latin typeface="TheSans B4 SemiLight" pitchFamily="2" charset="77"/>
                <a:ea typeface="Calibri" panose="020F0502020204030204" pitchFamily="34" charset="0"/>
                <a:cs typeface="Times New Roman" panose="02020603050405020304" pitchFamily="18" charset="0"/>
              </a:rPr>
              <a:t> cause an explosion that blows out windows and spreads fire throughout a house, apartment, or storefront.</a:t>
            </a:r>
          </a:p>
          <a:p>
            <a:pPr marL="0" marR="0">
              <a:lnSpc>
                <a:spcPct val="115000"/>
              </a:lnSpc>
              <a:spcBef>
                <a:spcPts val="600"/>
              </a:spcBef>
              <a:spcAft>
                <a:spcPts val="600"/>
              </a:spcAft>
            </a:pP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0"/>
              </a:spcAft>
            </a:pPr>
            <a:r>
              <a:rPr lang="en-US" sz="1200" kern="0" dirty="0">
                <a:solidFill>
                  <a:srgbClr val="212121"/>
                </a:solidFill>
                <a:effectLst/>
                <a:latin typeface="TheSans B4 SemiLight" pitchFamily="2" charset="77"/>
                <a:ea typeface="Times New Roman" panose="02020603050405020304" pitchFamily="18" charset="0"/>
                <a:cs typeface="Calibri" panose="020F0502020204030204" pitchFamily="34" charset="0"/>
              </a:rPr>
              <a:t>The cell reaches thermal runaway when its temperature rises uncontrollably with maximum temperatures hotter than 1000°F (about 500°C) when accompanied by gas and/or a release of the battery's internal chemicals, smoke or fire, or a combination of all.</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D1C5D-136D-74DE-7B19-364767B2855B}"/>
            </a:ext>
          </a:extLst>
        </p:cNvPr>
        <p:cNvGrpSpPr/>
        <p:nvPr/>
      </p:nvGrpSpPr>
      <p:grpSpPr>
        <a:xfrm>
          <a:off x="0" y="0"/>
          <a:ext cx="0" cy="0"/>
          <a:chOff x="0" y="0"/>
          <a:chExt cx="0" cy="0"/>
        </a:xfrm>
      </p:grpSpPr>
    </p:spTree>
    <p:extLst>
      <p:ext uri="{BB962C8B-B14F-4D97-AF65-F5344CB8AC3E}">
        <p14:creationId xmlns:p14="http://schemas.microsoft.com/office/powerpoint/2010/main" val="1238826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0D147-D380-5862-C458-B9E06A42CEE1}"/>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0837BCAA-A969-FDF4-3669-94106533FB5F}"/>
              </a:ext>
            </a:extLst>
          </p:cNvPr>
          <p:cNvSpPr>
            <a:spLocks noGrp="1"/>
          </p:cNvSpPr>
          <p:nvPr>
            <p:ph type="body" idx="1"/>
          </p:nvPr>
        </p:nvSpPr>
        <p:spPr/>
        <p:txBody>
          <a:bodyPr/>
          <a:lstStyle/>
          <a:p>
            <a:pPr algn="l" rtl="0" fontAlgn="base">
              <a:spcBef>
                <a:spcPts val="0"/>
              </a:spcBef>
              <a:spcAft>
                <a:spcPts val="1000"/>
              </a:spcAft>
              <a:buFont typeface="Arial" panose="020B0604020202020204" pitchFamily="34" charset="0"/>
              <a:buNone/>
            </a:pPr>
            <a:r>
              <a:rPr lang="en-US" sz="1800" b="0" i="0" u="none" strike="noStrike" dirty="0">
                <a:solidFill>
                  <a:srgbClr val="212121"/>
                </a:solidFill>
                <a:effectLst/>
                <a:latin typeface="Arial" panose="020B0604020202020204" pitchFamily="34" charset="0"/>
              </a:rPr>
              <a:t>The speed at which lithium-ion battery fires spread is significantly faster than other residential fires.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kern="0" dirty="0">
              <a:effectLst/>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kern="0" dirty="0">
                <a:effectLst/>
                <a:ea typeface="Times New Roman" panose="02020603050405020304" pitchFamily="18" charset="0"/>
              </a:rPr>
              <a:t>From the first sign of a problem, you may have less than one minute to escape a lithium-ion battery fire. Think about that… less that ONE minute.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kern="0" dirty="0">
              <a:effectLst/>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kern="0" dirty="0">
                <a:effectLst/>
                <a:ea typeface="Times New Roman" panose="02020603050405020304" pitchFamily="18" charset="0"/>
              </a:rPr>
              <a:t>With the speed of these fires, the best way to be safe from li-ion fires is to prevent a fire from starting.</a:t>
            </a:r>
            <a:endParaRPr lang="en-US" dirty="0"/>
          </a:p>
          <a:p>
            <a:endParaRPr lang="en-US" dirty="0"/>
          </a:p>
        </p:txBody>
      </p:sp>
    </p:spTree>
    <p:extLst>
      <p:ext uri="{BB962C8B-B14F-4D97-AF65-F5344CB8AC3E}">
        <p14:creationId xmlns:p14="http://schemas.microsoft.com/office/powerpoint/2010/main" val="1726199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54385-ADFE-4187-2103-AE83C58F4641}"/>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99B1E903-A96E-3B73-0E80-5A2292693BE5}"/>
              </a:ext>
            </a:extLst>
          </p:cNvPr>
          <p:cNvSpPr>
            <a:spLocks noGrp="1"/>
          </p:cNvSpPr>
          <p:nvPr>
            <p:ph type="body" idx="1"/>
          </p:nvPr>
        </p:nvSpPr>
        <p:spPr/>
        <p:txBody>
          <a:bodyPr/>
          <a:lstStyle/>
          <a:p>
            <a:pPr marL="0" indent="0" algn="l">
              <a:buNone/>
            </a:pPr>
            <a:r>
              <a:rPr lang="en-US" sz="1000" dirty="0"/>
              <a:t>How can you Take C.H.A.R.G.E. of battery safety?</a:t>
            </a:r>
          </a:p>
          <a:p>
            <a:pPr marL="0" indent="0" algn="l">
              <a:buNone/>
            </a:pPr>
            <a:endParaRPr lang="en-US" sz="1000" dirty="0"/>
          </a:p>
          <a:p>
            <a:pPr marL="0" marR="0">
              <a:lnSpc>
                <a:spcPct val="115000"/>
              </a:lnSpc>
              <a:spcBef>
                <a:spcPts val="0"/>
              </a:spcBef>
              <a:spcAft>
                <a:spcPts val="0"/>
              </a:spcAft>
            </a:pPr>
            <a:r>
              <a:rPr lang="en-US" sz="1200" kern="0" dirty="0">
                <a:solidFill>
                  <a:srgbClr val="212121"/>
                </a:solidFill>
                <a:effectLst/>
                <a:latin typeface="TheSans B4 SemiLight" pitchFamily="2" charset="77"/>
                <a:ea typeface="Times New Roman" panose="02020603050405020304" pitchFamily="18" charset="0"/>
                <a:cs typeface="Calibri" panose="020F0502020204030204" pitchFamily="34" charset="0"/>
              </a:rPr>
              <a:t>Prioritizing these safety measures will help you </a:t>
            </a:r>
            <a:r>
              <a:rPr lang="en-US" sz="1200" b="1" i="1" kern="0" dirty="0">
                <a:solidFill>
                  <a:srgbClr val="000000"/>
                </a:solidFill>
                <a:effectLst/>
                <a:latin typeface="TheSans B4 SemiLight" pitchFamily="2" charset="77"/>
                <a:ea typeface="Times New Roman" panose="02020603050405020304" pitchFamily="18" charset="0"/>
                <a:cs typeface="Calibri" panose="020F0502020204030204" pitchFamily="34" charset="0"/>
              </a:rPr>
              <a:t>Take C.H.A.R.G.E. of Battery Safety.</a:t>
            </a:r>
          </a:p>
          <a:p>
            <a:pPr marL="0" marR="0">
              <a:lnSpc>
                <a:spcPct val="115000"/>
              </a:lnSpc>
              <a:spcBef>
                <a:spcPts val="0"/>
              </a:spcBef>
              <a:spcAft>
                <a:spcPts val="0"/>
              </a:spcAft>
            </a:pPr>
            <a:r>
              <a:rPr lang="en-US" sz="1200" b="1" i="1" kern="0" dirty="0">
                <a:solidFill>
                  <a:srgbClr val="000000"/>
                </a:solidFill>
                <a:effectLst/>
                <a:latin typeface="TheSans B4 SemiLight" pitchFamily="2" charset="77"/>
                <a:ea typeface="Calibri" panose="020F0502020204030204" pitchFamily="34" charset="0"/>
                <a:cs typeface="Calibri" panose="020F0502020204030204" pitchFamily="34" charset="0"/>
              </a:rPr>
              <a:t>Choose certified products</a:t>
            </a:r>
          </a:p>
          <a:p>
            <a:pPr marL="0" marR="0">
              <a:lnSpc>
                <a:spcPct val="115000"/>
              </a:lnSpc>
              <a:spcBef>
                <a:spcPts val="0"/>
              </a:spcBef>
              <a:spcAft>
                <a:spcPts val="0"/>
              </a:spcAft>
            </a:pPr>
            <a:r>
              <a:rPr lang="en-US" sz="1200" b="1" i="1" kern="0" dirty="0">
                <a:solidFill>
                  <a:srgbClr val="000000"/>
                </a:solidFill>
                <a:effectLst/>
                <a:latin typeface="TheSans B4 SemiLight" pitchFamily="2" charset="77"/>
                <a:ea typeface="Calibri" panose="020F0502020204030204" pitchFamily="34" charset="0"/>
                <a:cs typeface="Calibri" panose="020F0502020204030204" pitchFamily="34" charset="0"/>
              </a:rPr>
              <a:t>Handle with care</a:t>
            </a:r>
          </a:p>
          <a:p>
            <a:pPr marL="0" marR="0">
              <a:lnSpc>
                <a:spcPct val="115000"/>
              </a:lnSpc>
              <a:spcBef>
                <a:spcPts val="0"/>
              </a:spcBef>
              <a:spcAft>
                <a:spcPts val="0"/>
              </a:spcAft>
            </a:pPr>
            <a:r>
              <a:rPr lang="en-US" sz="1200" b="1" i="1" kern="0" dirty="0">
                <a:solidFill>
                  <a:srgbClr val="000000"/>
                </a:solidFill>
                <a:effectLst/>
                <a:latin typeface="TheSans B4 SemiLight" pitchFamily="2" charset="77"/>
                <a:ea typeface="Calibri" panose="020F0502020204030204" pitchFamily="34" charset="0"/>
                <a:cs typeface="Calibri" panose="020F0502020204030204" pitchFamily="34" charset="0"/>
              </a:rPr>
              <a:t>Always stay alert for warning signs</a:t>
            </a:r>
          </a:p>
          <a:p>
            <a:pPr marL="0" marR="0">
              <a:lnSpc>
                <a:spcPct val="115000"/>
              </a:lnSpc>
              <a:spcBef>
                <a:spcPts val="0"/>
              </a:spcBef>
              <a:spcAft>
                <a:spcPts val="0"/>
              </a:spcAft>
            </a:pPr>
            <a:r>
              <a:rPr lang="en-US" sz="1200" b="1" i="1" kern="0" dirty="0">
                <a:solidFill>
                  <a:srgbClr val="000000"/>
                </a:solidFill>
                <a:effectLst/>
                <a:latin typeface="TheSans B4 SemiLight" pitchFamily="2" charset="77"/>
                <a:ea typeface="Calibri" panose="020F0502020204030204" pitchFamily="34" charset="0"/>
                <a:cs typeface="Calibri" panose="020F0502020204030204" pitchFamily="34" charset="0"/>
              </a:rPr>
              <a:t>Recycle devices and batteries properly</a:t>
            </a:r>
          </a:p>
          <a:p>
            <a:pPr marL="0" marR="0">
              <a:lnSpc>
                <a:spcPct val="115000"/>
              </a:lnSpc>
              <a:spcBef>
                <a:spcPts val="0"/>
              </a:spcBef>
              <a:spcAft>
                <a:spcPts val="0"/>
              </a:spcAft>
            </a:pPr>
            <a:r>
              <a:rPr lang="en-US" sz="1200" b="1" i="1" kern="0" dirty="0">
                <a:solidFill>
                  <a:srgbClr val="000000"/>
                </a:solidFill>
                <a:effectLst/>
                <a:latin typeface="TheSans B4 SemiLight" pitchFamily="2" charset="77"/>
                <a:ea typeface="Calibri" panose="020F0502020204030204" pitchFamily="34" charset="0"/>
                <a:cs typeface="Calibri" panose="020F0502020204030204" pitchFamily="34" charset="0"/>
              </a:rPr>
              <a:t>Get out quickly if there’s a fire</a:t>
            </a:r>
          </a:p>
          <a:p>
            <a:pPr marL="0" marR="0">
              <a:lnSpc>
                <a:spcPct val="115000"/>
              </a:lnSpc>
              <a:spcBef>
                <a:spcPts val="0"/>
              </a:spcBef>
              <a:spcAft>
                <a:spcPts val="0"/>
              </a:spcAft>
            </a:pPr>
            <a:r>
              <a:rPr lang="en-US" sz="1200" b="1" i="1" kern="0" dirty="0">
                <a:solidFill>
                  <a:srgbClr val="000000"/>
                </a:solidFill>
                <a:effectLst/>
                <a:latin typeface="TheSans B4 SemiLight" pitchFamily="2" charset="77"/>
                <a:ea typeface="Calibri" panose="020F0502020204030204" pitchFamily="34" charset="0"/>
                <a:cs typeface="Calibri" panose="020F0502020204030204" pitchFamily="34" charset="0"/>
              </a:rPr>
              <a:t>Educate others on safe practices</a:t>
            </a:r>
          </a:p>
          <a:p>
            <a:pPr marL="0" marR="0">
              <a:lnSpc>
                <a:spcPct val="115000"/>
              </a:lnSpc>
              <a:spcBef>
                <a:spcPts val="0"/>
              </a:spcBef>
              <a:spcAft>
                <a:spcPts val="0"/>
              </a:spcAft>
            </a:pPr>
            <a:endParaRPr lang="en-US" sz="1200" b="1" i="1" kern="0" dirty="0">
              <a:solidFill>
                <a:srgbClr val="000000"/>
              </a:solidFill>
              <a:effectLst/>
              <a:latin typeface="TheSans B4 SemiLight" pitchFamily="2" charset="77"/>
              <a:ea typeface="Calibri" panose="020F0502020204030204" pitchFamily="34" charset="0"/>
              <a:cs typeface="Calibri" panose="020F0502020204030204" pitchFamily="34" charset="0"/>
            </a:endParaRPr>
          </a:p>
          <a:p>
            <a:pPr marL="0" marR="0">
              <a:lnSpc>
                <a:spcPct val="115000"/>
              </a:lnSpc>
              <a:spcBef>
                <a:spcPts val="0"/>
              </a:spcBef>
              <a:spcAft>
                <a:spcPts val="0"/>
              </a:spcAft>
            </a:pPr>
            <a:r>
              <a:rPr lang="en-US" sz="1200" b="0" i="0" kern="0" dirty="0">
                <a:solidFill>
                  <a:srgbClr val="000000"/>
                </a:solidFill>
                <a:effectLst/>
                <a:latin typeface="TheSans B4 SemiLight" pitchFamily="2" charset="77"/>
                <a:ea typeface="Calibri" panose="020F0502020204030204" pitchFamily="34" charset="0"/>
                <a:cs typeface="Calibri" panose="020F0502020204030204" pitchFamily="34" charset="0"/>
              </a:rPr>
              <a:t>These all seem straight forward enough, but let’s dig in a little deeper into what these instructions mean….</a:t>
            </a:r>
          </a:p>
          <a:p>
            <a:pPr marL="0" marR="0">
              <a:lnSpc>
                <a:spcPct val="115000"/>
              </a:lnSpc>
              <a:spcBef>
                <a:spcPts val="0"/>
              </a:spcBef>
              <a:spcAft>
                <a:spcPts val="0"/>
              </a:spcAft>
            </a:pPr>
            <a:endParaRPr lang="en-US" sz="1200" b="0" i="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16980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B69CD-D4B1-9EF1-9604-7E98EAFFFD0B}"/>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FC74A946-EA36-F2F9-53FC-6A7034FF6F79}"/>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018925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72D1A-E4E5-42EA-859D-F853AE15CC21}"/>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995BB96C-A55F-A2FC-2AFA-9EDB3D5D8A8C}"/>
              </a:ext>
            </a:extLst>
          </p:cNvPr>
          <p:cNvSpPr>
            <a:spLocks noGrp="1"/>
          </p:cNvSpPr>
          <p:nvPr>
            <p:ph type="body" idx="1"/>
          </p:nvPr>
        </p:nvSpPr>
        <p:spPr/>
        <p:txBody>
          <a:bodyPr/>
          <a:lstStyle/>
          <a:p>
            <a:pPr marL="0" marR="0" lvl="0" indent="0">
              <a:lnSpc>
                <a:spcPct val="115000"/>
              </a:lnSpc>
              <a:spcBef>
                <a:spcPts val="0"/>
              </a:spcBef>
              <a:spcAft>
                <a:spcPts val="0"/>
              </a:spcAft>
              <a:buClr>
                <a:srgbClr val="C00000"/>
              </a:buClr>
              <a:buSzPct val="116000"/>
              <a:buFont typeface="Wingdings" pitchFamily="2" charset="2"/>
              <a:buNone/>
            </a:pPr>
            <a:r>
              <a:rPr lang="en-US" sz="1200" kern="100" dirty="0">
                <a:solidFill>
                  <a:srgbClr val="122C49"/>
                </a:solidFill>
                <a:effectLst/>
                <a:latin typeface="Arial" panose="020B0604020202020204" pitchFamily="34" charset="0"/>
                <a:ea typeface="Calibri" panose="020F0502020204030204" pitchFamily="34" charset="0"/>
                <a:cs typeface="Arial" panose="020B0604020202020204" pitchFamily="34" charset="0"/>
              </a:rPr>
              <a:t>”C” – Choose only certified products</a:t>
            </a:r>
          </a:p>
          <a:p>
            <a:pPr marL="0" marR="0" lvl="0" indent="0">
              <a:lnSpc>
                <a:spcPct val="115000"/>
              </a:lnSpc>
              <a:spcBef>
                <a:spcPts val="0"/>
              </a:spcBef>
              <a:spcAft>
                <a:spcPts val="0"/>
              </a:spcAft>
              <a:buClr>
                <a:srgbClr val="C00000"/>
              </a:buClr>
              <a:buSzPct val="116000"/>
              <a:buFont typeface="Wingdings" pitchFamily="2" charset="2"/>
              <a:buNone/>
            </a:pPr>
            <a:endParaRPr lang="en-US" sz="1200" kern="100" dirty="0">
              <a:solidFill>
                <a:srgbClr val="122C49"/>
              </a:solidFill>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15000"/>
              </a:lnSpc>
              <a:spcBef>
                <a:spcPts val="0"/>
              </a:spcBef>
              <a:spcAft>
                <a:spcPts val="0"/>
              </a:spcAft>
              <a:buClr>
                <a:srgbClr val="C00000"/>
              </a:buClr>
              <a:buSzPct val="116000"/>
              <a:buFont typeface="Wingdings" pitchFamily="2" charset="2"/>
              <a:buChar char="ü"/>
            </a:pPr>
            <a:r>
              <a:rPr lang="en-US" sz="1200" kern="100" dirty="0">
                <a:solidFill>
                  <a:srgbClr val="122C49"/>
                </a:solidFill>
                <a:effectLst/>
                <a:latin typeface="Arial" panose="020B0604020202020204" pitchFamily="34" charset="0"/>
                <a:ea typeface="Calibri" panose="020F0502020204030204" pitchFamily="34" charset="0"/>
                <a:cs typeface="Arial" panose="020B0604020202020204" pitchFamily="34" charset="0"/>
              </a:rPr>
              <a:t>When purchasing li-ion battery-powered devices, look for products that are listed or safety certified by a nationally recognized testing laboratory to ensure they meet important safety requirements. </a:t>
            </a:r>
          </a:p>
          <a:p>
            <a:pPr marL="342900" marR="0" lvl="0" indent="-342900">
              <a:lnSpc>
                <a:spcPct val="115000"/>
              </a:lnSpc>
              <a:spcBef>
                <a:spcPts val="0"/>
              </a:spcBef>
              <a:spcAft>
                <a:spcPts val="0"/>
              </a:spcAft>
              <a:buClr>
                <a:srgbClr val="C00000"/>
              </a:buClr>
              <a:buSzPct val="116000"/>
              <a:buFont typeface="Wingdings" pitchFamily="2" charset="2"/>
              <a:buChar char="ü"/>
            </a:pPr>
            <a:r>
              <a:rPr lang="en-US" sz="1200" kern="100" dirty="0">
                <a:solidFill>
                  <a:srgbClr val="122C49"/>
                </a:solidFill>
                <a:effectLst/>
                <a:latin typeface="Arial" panose="020B0604020202020204" pitchFamily="34" charset="0"/>
                <a:ea typeface="Calibri" panose="020F0502020204030204" pitchFamily="34" charset="0"/>
                <a:cs typeface="Arial" panose="020B0604020202020204" pitchFamily="34" charset="0"/>
              </a:rPr>
              <a:t>Countless products sold online do not meet these critical safety standards­.</a:t>
            </a:r>
          </a:p>
          <a:p>
            <a:pPr marL="342900" marR="0" lvl="0" indent="-342900" algn="l" defTabSz="914400" rtl="0" eaLnBrk="1" fontAlgn="auto" latinLnBrk="0" hangingPunct="1">
              <a:lnSpc>
                <a:spcPct val="115000"/>
              </a:lnSpc>
              <a:spcBef>
                <a:spcPts val="0"/>
              </a:spcBef>
              <a:spcAft>
                <a:spcPts val="0"/>
              </a:spcAft>
              <a:buClr>
                <a:srgbClr val="C00000"/>
              </a:buClr>
              <a:buSzPct val="116000"/>
              <a:buFont typeface="Wingdings" pitchFamily="2" charset="2"/>
              <a:buChar char="ü"/>
              <a:tabLst/>
              <a:defRPr/>
            </a:pPr>
            <a:r>
              <a:rPr lang="en-US" sz="1200" kern="100" dirty="0">
                <a:solidFill>
                  <a:srgbClr val="122C49"/>
                </a:solidFill>
                <a:latin typeface="Arial" panose="020B0604020202020204" pitchFamily="34" charset="0"/>
                <a:ea typeface="Calibri" panose="020F0502020204030204" pitchFamily="34" charset="0"/>
                <a:cs typeface="Arial" panose="020B0604020202020204" pitchFamily="34" charset="0"/>
              </a:rPr>
              <a:t>Unregulated electric scooters and bikes are significantly concerning due to the size of the li-ions that power these devices. The more li-ion cells, the bigger the risk of thermal runaway - especially from uncertified devices.</a:t>
            </a:r>
            <a:endParaRPr lang="en-US" sz="1200" kern="100" dirty="0">
              <a:solidFill>
                <a:srgbClr val="122C49"/>
              </a:solidFill>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181583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FA1EC5-242E-409C-999C-723CE1710111}"/>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138454C9-842B-BB82-0E87-13EBDB426A90}"/>
              </a:ext>
            </a:extLst>
          </p:cNvPr>
          <p:cNvSpPr>
            <a:spLocks noGrp="1"/>
          </p:cNvSpPr>
          <p:nvPr>
            <p:ph type="body" idx="1"/>
          </p:nvPr>
        </p:nvSpPr>
        <p:spPr/>
        <p:txBody>
          <a:bodyPr/>
          <a:lstStyle/>
          <a:p>
            <a:pPr marL="0" marR="0" lvl="0" indent="0">
              <a:lnSpc>
                <a:spcPct val="115000"/>
              </a:lnSpc>
              <a:spcBef>
                <a:spcPts val="0"/>
              </a:spcBef>
              <a:spcAft>
                <a:spcPts val="0"/>
              </a:spcAft>
              <a:buClr>
                <a:srgbClr val="C00000"/>
              </a:buClr>
              <a:buSzPct val="116000"/>
              <a:buFont typeface="Wingdings" pitchFamily="2" charset="2"/>
              <a:buNone/>
            </a:pPr>
            <a:r>
              <a:rPr lang="en-US" sz="1000" kern="100" dirty="0">
                <a:solidFill>
                  <a:srgbClr val="122C49"/>
                </a:solidFill>
                <a:effectLst/>
                <a:latin typeface="Arial" panose="020B0604020202020204" pitchFamily="34" charset="0"/>
                <a:ea typeface="Calibri" panose="020F0502020204030204" pitchFamily="34" charset="0"/>
                <a:cs typeface="Arial" panose="020B0604020202020204" pitchFamily="34" charset="0"/>
              </a:rPr>
              <a:t>“H” – Handle with care</a:t>
            </a:r>
          </a:p>
          <a:p>
            <a:pPr marL="0" marR="0" lvl="0" indent="0">
              <a:lnSpc>
                <a:spcPct val="115000"/>
              </a:lnSpc>
              <a:spcBef>
                <a:spcPts val="0"/>
              </a:spcBef>
              <a:spcAft>
                <a:spcPts val="0"/>
              </a:spcAft>
              <a:buClr>
                <a:srgbClr val="C00000"/>
              </a:buClr>
              <a:buSzPct val="116000"/>
              <a:buFont typeface="Wingdings" pitchFamily="2" charset="2"/>
              <a:buNone/>
            </a:pPr>
            <a:endParaRPr lang="en-US" sz="1000" kern="100" dirty="0">
              <a:solidFill>
                <a:srgbClr val="122C49"/>
              </a:solidFill>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l">
              <a:lnSpc>
                <a:spcPct val="110000"/>
              </a:lnSpc>
              <a:spcBef>
                <a:spcPts val="0"/>
              </a:spcBef>
              <a:spcAft>
                <a:spcPts val="0"/>
              </a:spcAft>
              <a:buClr>
                <a:srgbClr val="122C49"/>
              </a:buClr>
              <a:buSzPct val="125000"/>
              <a:buFont typeface="Wingdings" pitchFamily="2" charset="2"/>
              <a:buChar char="ü"/>
            </a:pPr>
            <a:r>
              <a:rPr lang="en-US" sz="1200" dirty="0">
                <a:effectLst/>
                <a:latin typeface="Arial" panose="020B0604020202020204" pitchFamily="34" charset="0"/>
                <a:ea typeface="Times New Roman" panose="02020603050405020304" pitchFamily="18" charset="0"/>
                <a:cs typeface="Arial" panose="020B0604020202020204" pitchFamily="34" charset="0"/>
              </a:rPr>
              <a:t>Follow the manufacturer’s instructions.</a:t>
            </a:r>
          </a:p>
          <a:p>
            <a:pPr marL="342900" marR="0" lvl="0" indent="-342900" algn="l">
              <a:lnSpc>
                <a:spcPct val="110000"/>
              </a:lnSpc>
              <a:spcBef>
                <a:spcPts val="0"/>
              </a:spcBef>
              <a:spcAft>
                <a:spcPts val="0"/>
              </a:spcAft>
              <a:buClr>
                <a:srgbClr val="122C49"/>
              </a:buClr>
              <a:buSzPct val="125000"/>
              <a:buFont typeface="Wingdings" pitchFamily="2" charset="2"/>
              <a:buChar char="ü"/>
            </a:pPr>
            <a:r>
              <a:rPr lang="en-US" sz="1200" dirty="0">
                <a:effectLst/>
                <a:latin typeface="Arial" panose="020B0604020202020204" pitchFamily="34" charset="0"/>
                <a:ea typeface="Times New Roman" panose="02020603050405020304" pitchFamily="18" charset="0"/>
                <a:cs typeface="Arial" panose="020B0604020202020204" pitchFamily="34" charset="0"/>
              </a:rPr>
              <a:t>Only use charging equipment that comes with the product. </a:t>
            </a:r>
          </a:p>
          <a:p>
            <a:pPr marL="342900" indent="-342900" algn="l">
              <a:lnSpc>
                <a:spcPct val="110000"/>
              </a:lnSpc>
              <a:spcBef>
                <a:spcPts val="0"/>
              </a:spcBef>
              <a:buClr>
                <a:srgbClr val="122C49"/>
              </a:buClr>
              <a:buSzPct val="125000"/>
              <a:buFont typeface="Wingdings" pitchFamily="2" charset="2"/>
              <a:buChar char="ü"/>
            </a:pPr>
            <a:r>
              <a:rPr lang="en-US" sz="1200" dirty="0">
                <a:effectLst/>
                <a:latin typeface="Arial" panose="020B0604020202020204" pitchFamily="34" charset="0"/>
                <a:ea typeface="Times New Roman" panose="02020603050405020304" pitchFamily="18" charset="0"/>
                <a:cs typeface="Arial" panose="020B0604020202020204" pitchFamily="34" charset="0"/>
              </a:rPr>
              <a:t>Store batteries away from extreme temperatures, direct sunlight, exits, and anything flammable.</a:t>
            </a:r>
          </a:p>
          <a:p>
            <a:pPr marL="342900" marR="0" lvl="0" indent="-342900" algn="l">
              <a:lnSpc>
                <a:spcPct val="110000"/>
              </a:lnSpc>
              <a:spcBef>
                <a:spcPts val="0"/>
              </a:spcBef>
              <a:spcAft>
                <a:spcPts val="0"/>
              </a:spcAft>
              <a:buClr>
                <a:srgbClr val="122C49"/>
              </a:buClr>
              <a:buSzPct val="125000"/>
              <a:buFont typeface="Wingdings" pitchFamily="2" charset="2"/>
              <a:buChar char="ü"/>
            </a:pPr>
            <a:r>
              <a:rPr lang="en-US" sz="1200" dirty="0">
                <a:effectLst/>
                <a:latin typeface="Arial" panose="020B0604020202020204" pitchFamily="34" charset="0"/>
                <a:ea typeface="Times New Roman" panose="02020603050405020304" pitchFamily="18" charset="0"/>
                <a:cs typeface="Arial" panose="020B0604020202020204" pitchFamily="34" charset="0"/>
              </a:rPr>
              <a:t>Do not modify the battery or the charger in any way. </a:t>
            </a:r>
          </a:p>
          <a:p>
            <a:pPr marL="342900" marR="0" lvl="0" indent="-342900" algn="l">
              <a:lnSpc>
                <a:spcPct val="110000"/>
              </a:lnSpc>
              <a:spcBef>
                <a:spcPts val="0"/>
              </a:spcBef>
              <a:spcAft>
                <a:spcPts val="0"/>
              </a:spcAft>
              <a:buClr>
                <a:srgbClr val="122C49"/>
              </a:buClr>
              <a:buSzPct val="125000"/>
              <a:buFont typeface="Wingdings" pitchFamily="2" charset="2"/>
              <a:buChar char="ü"/>
            </a:pPr>
            <a:r>
              <a:rPr lang="en-US" sz="1200" dirty="0">
                <a:effectLst/>
                <a:latin typeface="Arial" panose="020B0604020202020204" pitchFamily="34" charset="0"/>
                <a:ea typeface="Times New Roman" panose="02020603050405020304" pitchFamily="18" charset="0"/>
                <a:cs typeface="Arial" panose="020B0604020202020204" pitchFamily="34" charset="0"/>
              </a:rPr>
              <a:t>Charge larger devices (such as </a:t>
            </a:r>
            <a:r>
              <a:rPr lang="en-US" sz="1200" dirty="0" err="1">
                <a:effectLst/>
                <a:latin typeface="Arial" panose="020B0604020202020204" pitchFamily="34" charset="0"/>
                <a:ea typeface="Times New Roman" panose="02020603050405020304" pitchFamily="18" charset="0"/>
                <a:cs typeface="Arial" panose="020B0604020202020204" pitchFamily="34" charset="0"/>
              </a:rPr>
              <a:t>eBikes</a:t>
            </a:r>
            <a:r>
              <a:rPr lang="en-US" sz="1200" dirty="0">
                <a:effectLst/>
                <a:latin typeface="Arial" panose="020B0604020202020204" pitchFamily="34" charset="0"/>
                <a:ea typeface="Times New Roman" panose="02020603050405020304" pitchFamily="18" charset="0"/>
                <a:cs typeface="Arial" panose="020B0604020202020204" pitchFamily="34" charset="0"/>
              </a:rPr>
              <a:t>) away from your exit path and outside your home if possible.</a:t>
            </a:r>
          </a:p>
          <a:p>
            <a:pPr marL="342900" marR="0" lvl="0" indent="-342900" algn="l">
              <a:lnSpc>
                <a:spcPct val="110000"/>
              </a:lnSpc>
              <a:spcBef>
                <a:spcPts val="0"/>
              </a:spcBef>
              <a:spcAft>
                <a:spcPts val="0"/>
              </a:spcAft>
              <a:buClr>
                <a:srgbClr val="122C49"/>
              </a:buClr>
              <a:buSzPct val="125000"/>
              <a:buFont typeface="Wingdings" pitchFamily="2" charset="2"/>
              <a:buChar char="ü"/>
            </a:pPr>
            <a:r>
              <a:rPr lang="en-US" sz="1200" dirty="0">
                <a:ea typeface="Times New Roman" panose="02020603050405020304" pitchFamily="18" charset="0"/>
              </a:rPr>
              <a:t>Do not charge larger devices overnight.</a:t>
            </a:r>
            <a:endParaRPr lang="en-US" sz="12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343794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63434C-625A-AAB1-A394-13F907C84B93}"/>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BD814800-E5AC-408D-6A98-C193C70E2481}"/>
              </a:ext>
            </a:extLst>
          </p:cNvPr>
          <p:cNvSpPr>
            <a:spLocks noGrp="1"/>
          </p:cNvSpPr>
          <p:nvPr>
            <p:ph type="body" idx="1"/>
          </p:nvPr>
        </p:nvSpPr>
        <p:spPr/>
        <p:txBody>
          <a:bodyPr/>
          <a:lstStyle/>
          <a:p>
            <a:pPr marL="0" marR="0" lvl="0" indent="0">
              <a:lnSpc>
                <a:spcPct val="110000"/>
              </a:lnSpc>
              <a:spcBef>
                <a:spcPts val="0"/>
              </a:spcBef>
              <a:spcAft>
                <a:spcPts val="0"/>
              </a:spcAft>
              <a:buClr>
                <a:schemeClr val="accent4"/>
              </a:buClr>
              <a:buSzPct val="125000"/>
              <a:buFont typeface="Wingdings" pitchFamily="2" charset="2"/>
              <a:buNone/>
            </a:pPr>
            <a:r>
              <a:rPr lang="en-US" sz="800" dirty="0">
                <a:solidFill>
                  <a:srgbClr val="122C49"/>
                </a:solidFill>
                <a:effectLst/>
                <a:latin typeface="Arial" panose="020B0604020202020204" pitchFamily="34" charset="0"/>
                <a:ea typeface="Times New Roman" panose="02020603050405020304" pitchFamily="18" charset="0"/>
                <a:cs typeface="Arial" panose="020B0604020202020204" pitchFamily="34" charset="0"/>
              </a:rPr>
              <a:t>“A” - </a:t>
            </a:r>
            <a:r>
              <a:rPr lang="en-US" sz="800" dirty="0"/>
              <a:t>Always stay alert for warning signs</a:t>
            </a:r>
          </a:p>
          <a:p>
            <a:pPr marL="0" marR="0" lvl="0" indent="0">
              <a:lnSpc>
                <a:spcPct val="110000"/>
              </a:lnSpc>
              <a:spcBef>
                <a:spcPts val="0"/>
              </a:spcBef>
              <a:spcAft>
                <a:spcPts val="0"/>
              </a:spcAft>
              <a:buClr>
                <a:schemeClr val="accent4"/>
              </a:buClr>
              <a:buSzPct val="125000"/>
              <a:buFont typeface="Wingdings" pitchFamily="2" charset="2"/>
              <a:buNone/>
            </a:pPr>
            <a:endParaRPr lang="en-US" sz="800" dirty="0">
              <a:solidFill>
                <a:srgbClr val="122C49"/>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spcBef>
                <a:spcPts val="0"/>
              </a:spcBef>
              <a:spcAft>
                <a:spcPts val="0"/>
              </a:spcAft>
              <a:buFont typeface="Symbol" pitchFamily="2" charset="2"/>
              <a:buChar char=""/>
            </a:pPr>
            <a:r>
              <a:rPr lang="en-US" sz="1000" kern="0" dirty="0">
                <a:solidFill>
                  <a:srgbClr val="000000"/>
                </a:solidFill>
                <a:effectLst/>
                <a:latin typeface="TheSans B4 SemiLight" pitchFamily="2" charset="77"/>
                <a:ea typeface="Calibri" panose="020F0502020204030204" pitchFamily="34" charset="0"/>
                <a:cs typeface="AppleSystemUIFont"/>
              </a:rPr>
              <a:t>Check battery-powered devices often for damage or abuse such as swelling or punctures.</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Symbol" pitchFamily="2" charset="2"/>
              <a:buChar char=""/>
            </a:pPr>
            <a:r>
              <a:rPr lang="en-US" sz="1000" kern="0" dirty="0">
                <a:solidFill>
                  <a:srgbClr val="000000"/>
                </a:solidFill>
                <a:effectLst/>
                <a:latin typeface="TheSans B4 SemiLight" pitchFamily="2" charset="77"/>
                <a:ea typeface="Calibri" panose="020F0502020204030204" pitchFamily="34" charset="0"/>
                <a:cs typeface="AppleSystemUIFont"/>
              </a:rPr>
              <a:t>Listen for unusual hissing or popping sounds.</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Symbol" pitchFamily="2" charset="2"/>
              <a:buChar char=""/>
            </a:pPr>
            <a:r>
              <a:rPr lang="en-US" sz="1000" kern="0" dirty="0">
                <a:solidFill>
                  <a:srgbClr val="000000"/>
                </a:solidFill>
                <a:effectLst/>
                <a:latin typeface="TheSans B4 SemiLight" pitchFamily="2" charset="77"/>
                <a:ea typeface="Calibri" panose="020F0502020204030204" pitchFamily="34" charset="0"/>
                <a:cs typeface="AppleSystemUIFont"/>
              </a:rPr>
              <a:t>Watch out for excessive heat or a strange odor.</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Symbol" pitchFamily="2" charset="2"/>
              <a:buChar char=""/>
            </a:pPr>
            <a:r>
              <a:rPr lang="en-US" sz="1000" kern="0" dirty="0">
                <a:solidFill>
                  <a:srgbClr val="000000"/>
                </a:solidFill>
                <a:effectLst/>
                <a:latin typeface="TheSans B4 SemiLight" pitchFamily="2" charset="77"/>
                <a:ea typeface="Calibri" panose="020F0502020204030204" pitchFamily="34" charset="0"/>
                <a:cs typeface="AppleSystemUIFont"/>
              </a:rPr>
              <a:t>If you notice any of these warning signs, stop using the lithium-ion powered devices.</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Symbol" pitchFamily="2" charset="2"/>
              <a:buChar char=""/>
            </a:pPr>
            <a:r>
              <a:rPr lang="en-US" sz="1000" kern="100" dirty="0">
                <a:solidFill>
                  <a:srgbClr val="000000"/>
                </a:solidFill>
                <a:effectLst/>
                <a:latin typeface="TheSans B4 SemiLight" pitchFamily="2" charset="77"/>
                <a:ea typeface="Calibri" panose="020F0502020204030204" pitchFamily="34" charset="0"/>
                <a:cs typeface="AppleSystemUIFont"/>
              </a:rPr>
              <a:t>White or gray wispy smoke indicates immediate danger of thermal runaway.</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359678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E8807D-063D-FD87-0504-8BC9A33F8024}"/>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4967C114-F8A3-6A8F-8BE9-C8201933FAFE}"/>
              </a:ext>
            </a:extLst>
          </p:cNvPr>
          <p:cNvSpPr>
            <a:spLocks noGrp="1"/>
          </p:cNvSpPr>
          <p:nvPr>
            <p:ph type="body" idx="1"/>
          </p:nvPr>
        </p:nvSpPr>
        <p:spPr/>
        <p:txBody>
          <a:bodyPr/>
          <a:lstStyle/>
          <a:p>
            <a:pPr marL="0" marR="0" lvl="0" indent="0">
              <a:spcBef>
                <a:spcPts val="0"/>
              </a:spcBef>
              <a:spcAft>
                <a:spcPts val="0"/>
              </a:spcAft>
              <a:buClr>
                <a:schemeClr val="accent4"/>
              </a:buClr>
              <a:buSzPct val="125000"/>
              <a:buFont typeface="Wingdings" pitchFamily="2" charset="2"/>
              <a:buNone/>
            </a:pPr>
            <a:r>
              <a:rPr lang="en-US" sz="800"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“R” – Recycle devices and batteries properly</a:t>
            </a:r>
          </a:p>
          <a:p>
            <a:pPr marL="0" marR="0" lvl="0" indent="0">
              <a:spcBef>
                <a:spcPts val="0"/>
              </a:spcBef>
              <a:spcAft>
                <a:spcPts val="0"/>
              </a:spcAft>
              <a:buClr>
                <a:schemeClr val="accent4"/>
              </a:buClr>
              <a:buSzPct val="125000"/>
              <a:buFont typeface="Wingdings" pitchFamily="2" charset="2"/>
              <a:buNone/>
            </a:pPr>
            <a:endParaRPr lang="en-US" sz="800" dirty="0">
              <a:solidFill>
                <a:srgbClr val="212121"/>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spcBef>
                <a:spcPts val="0"/>
              </a:spcBef>
              <a:spcAft>
                <a:spcPts val="0"/>
              </a:spcAft>
              <a:buClr>
                <a:schemeClr val="accent4"/>
              </a:buClr>
              <a:buSzPct val="125000"/>
              <a:buFont typeface="Wingdings" pitchFamily="2" charset="2"/>
              <a:buChar char="ü"/>
            </a:pPr>
            <a:r>
              <a:rPr lang="en-US" sz="800"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Responsibly dispose of old or damaged batteries and devices by taking them to the nearest battery recycling center. </a:t>
            </a:r>
            <a:endParaRPr lang="en-US" sz="800" dirty="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spcBef>
                <a:spcPts val="0"/>
              </a:spcBef>
              <a:spcAft>
                <a:spcPts val="0"/>
              </a:spcAft>
              <a:buClr>
                <a:schemeClr val="accent4"/>
              </a:buClr>
              <a:buSzPct val="125000"/>
              <a:buFont typeface="Wingdings" pitchFamily="2" charset="2"/>
              <a:buChar char="ü"/>
            </a:pPr>
            <a:r>
              <a:rPr lang="en-US" sz="800"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Never discard batteries, chargers, or battery-powered devices in regular trash bins.</a:t>
            </a:r>
            <a:endParaRPr lang="en-US" sz="8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7036187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E0686-6B6F-F9B5-E977-E9F3FE9B9FED}"/>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B8F3DC8B-74CB-87B8-D348-CC54737C3AAF}"/>
              </a:ext>
            </a:extLst>
          </p:cNvPr>
          <p:cNvSpPr>
            <a:spLocks noGrp="1"/>
          </p:cNvSpPr>
          <p:nvPr>
            <p:ph type="body" idx="1"/>
          </p:nvPr>
        </p:nvSpPr>
        <p:spPr/>
        <p:txBody>
          <a:bodyPr/>
          <a:lstStyle/>
          <a:p>
            <a:pPr marL="0" marR="0" lvl="0" indent="0">
              <a:lnSpc>
                <a:spcPct val="115000"/>
              </a:lnSpc>
              <a:spcBef>
                <a:spcPts val="0"/>
              </a:spcBef>
              <a:spcAft>
                <a:spcPts val="0"/>
              </a:spcAft>
              <a:buClr>
                <a:srgbClr val="C00000"/>
              </a:buClr>
              <a:buSzPct val="116000"/>
              <a:buFont typeface="Wingdings" pitchFamily="2" charset="2"/>
              <a:buNone/>
            </a:pPr>
            <a:r>
              <a:rPr lang="en-US" sz="800" kern="100" dirty="0">
                <a:solidFill>
                  <a:srgbClr val="122C49"/>
                </a:solidFill>
                <a:effectLst/>
                <a:latin typeface="Arial" panose="020B0604020202020204" pitchFamily="34" charset="0"/>
                <a:ea typeface="Calibri" panose="020F0502020204030204" pitchFamily="34" charset="0"/>
                <a:cs typeface="Arial" panose="020B0604020202020204" pitchFamily="34" charset="0"/>
              </a:rPr>
              <a:t>“G” – Get out quickly if there’s a fire.</a:t>
            </a:r>
          </a:p>
          <a:p>
            <a:pPr marL="0" marR="0" lvl="0" indent="0">
              <a:lnSpc>
                <a:spcPct val="115000"/>
              </a:lnSpc>
              <a:spcBef>
                <a:spcPts val="0"/>
              </a:spcBef>
              <a:spcAft>
                <a:spcPts val="0"/>
              </a:spcAft>
              <a:buClr>
                <a:srgbClr val="C00000"/>
              </a:buClr>
              <a:buSzPct val="116000"/>
              <a:buFont typeface="Wingdings" pitchFamily="2" charset="2"/>
              <a:buNone/>
            </a:pPr>
            <a:endParaRPr lang="en-US" sz="800" kern="100" dirty="0">
              <a:solidFill>
                <a:srgbClr val="122C49"/>
              </a:solidFill>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15000"/>
              </a:lnSpc>
              <a:spcBef>
                <a:spcPts val="0"/>
              </a:spcBef>
              <a:spcAft>
                <a:spcPts val="0"/>
              </a:spcAft>
              <a:buClr>
                <a:srgbClr val="C00000"/>
              </a:buClr>
              <a:buSzPct val="125000"/>
              <a:buFont typeface="Wingdings" pitchFamily="2" charset="2"/>
              <a:buChar char="ü"/>
            </a:pPr>
            <a:r>
              <a:rPr lang="en-US" sz="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Know the warning signs to look and listen for and get out if you see – or hear – one. Remember, you may have less than one minute if the device goes into thermal runaway. What are the warning signs? Hissing or popping, smoke, or strange odor.</a:t>
            </a:r>
            <a:endParaRPr lang="en-US" sz="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15000"/>
              </a:lnSpc>
              <a:spcBef>
                <a:spcPts val="0"/>
              </a:spcBef>
              <a:spcAft>
                <a:spcPts val="0"/>
              </a:spcAft>
              <a:buClr>
                <a:srgbClr val="C00000"/>
              </a:buClr>
              <a:buSzPct val="125000"/>
              <a:buFont typeface="Wingdings" pitchFamily="2" charset="2"/>
              <a:buChar char="ü"/>
            </a:pPr>
            <a:r>
              <a:rPr lang="en-US" sz="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Follow your home fire escape plan to leave immediately and </a:t>
            </a:r>
            <a:r>
              <a:rPr lang="en-US" sz="8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call 9-1-1</a:t>
            </a:r>
            <a:r>
              <a:rPr lang="en-US" sz="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US" sz="8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649682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CE257C-8597-E957-9F8A-E0907D049264}"/>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5BCC86AB-D572-157A-8B6E-41D456E040B8}"/>
              </a:ext>
            </a:extLst>
          </p:cNvPr>
          <p:cNvSpPr>
            <a:spLocks noGrp="1"/>
          </p:cNvSpPr>
          <p:nvPr>
            <p:ph type="body" idx="1"/>
          </p:nvPr>
        </p:nvSpPr>
        <p:spPr/>
        <p:txBody>
          <a:bodyPr/>
          <a:lstStyle/>
          <a:p>
            <a:pPr marL="0" marR="0">
              <a:lnSpc>
                <a:spcPct val="115000"/>
              </a:lnSpc>
              <a:spcBef>
                <a:spcPts val="0"/>
              </a:spcBef>
              <a:spcAft>
                <a:spcPts val="0"/>
              </a:spcAft>
            </a:pPr>
            <a:r>
              <a:rPr lang="en-US" sz="800" b="0" kern="0" dirty="0">
                <a:solidFill>
                  <a:srgbClr val="1F3864"/>
                </a:solidFill>
                <a:effectLst/>
                <a:latin typeface="TheSans B4 SemiLight" pitchFamily="2" charset="77"/>
                <a:ea typeface="Times New Roman" panose="02020603050405020304" pitchFamily="18" charset="0"/>
                <a:cs typeface="Calibri" panose="020F0502020204030204" pitchFamily="34" charset="0"/>
              </a:rPr>
              <a:t>“E” - Educate others on battery safety</a:t>
            </a:r>
          </a:p>
          <a:p>
            <a:pPr marL="0" marR="0">
              <a:lnSpc>
                <a:spcPct val="115000"/>
              </a:lnSpc>
              <a:spcBef>
                <a:spcPts val="0"/>
              </a:spcBef>
              <a:spcAft>
                <a:spcPts val="0"/>
              </a:spcAft>
            </a:pPr>
            <a:endParaRPr lang="en-US" sz="800" b="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0"/>
              </a:spcAft>
              <a:buFont typeface="Wingdings" pitchFamily="2" charset="2"/>
              <a:buChar char="ü"/>
            </a:pPr>
            <a:r>
              <a:rPr lang="en-US" sz="800" kern="0" dirty="0">
                <a:solidFill>
                  <a:srgbClr val="000000"/>
                </a:solidFill>
                <a:effectLst/>
                <a:latin typeface="TheSans B4 SemiLight" pitchFamily="2" charset="77"/>
                <a:ea typeface="Times New Roman" panose="02020603050405020304" pitchFamily="18" charset="0"/>
                <a:cs typeface="Calibri" panose="020F0502020204030204" pitchFamily="34" charset="0"/>
              </a:rPr>
              <a:t>Now that you know what actions to take, spread the word. </a:t>
            </a:r>
          </a:p>
          <a:p>
            <a:pPr marL="342900" marR="0" lvl="0" indent="-342900">
              <a:lnSpc>
                <a:spcPct val="115000"/>
              </a:lnSpc>
              <a:spcBef>
                <a:spcPts val="0"/>
              </a:spcBef>
              <a:spcAft>
                <a:spcPts val="0"/>
              </a:spcAft>
              <a:buFont typeface="Wingdings" pitchFamily="2" charset="2"/>
              <a:buChar char="ü"/>
            </a:pPr>
            <a:r>
              <a:rPr lang="en-US" sz="800" kern="0" dirty="0">
                <a:solidFill>
                  <a:srgbClr val="000000"/>
                </a:solidFill>
                <a:effectLst/>
                <a:latin typeface="TheSans B4 SemiLight" pitchFamily="2" charset="77"/>
                <a:ea typeface="Times New Roman" panose="02020603050405020304" pitchFamily="18" charset="0"/>
                <a:cs typeface="Calibri" panose="020F0502020204030204" pitchFamily="34" charset="0"/>
              </a:rPr>
              <a:t>Protect your friends and loved ones by sharing how they can </a:t>
            </a:r>
            <a:r>
              <a:rPr lang="en-US" sz="800" b="1" kern="0" dirty="0">
                <a:solidFill>
                  <a:srgbClr val="000000"/>
                </a:solidFill>
                <a:effectLst/>
                <a:latin typeface="TheSans B4 SemiLight" pitchFamily="2" charset="77"/>
                <a:ea typeface="Times New Roman" panose="02020603050405020304" pitchFamily="18" charset="0"/>
                <a:cs typeface="Calibri" panose="020F0502020204030204" pitchFamily="34" charset="0"/>
              </a:rPr>
              <a:t>Take C.H.A.R.G.E. of Battery Safety</a:t>
            </a:r>
            <a:r>
              <a:rPr lang="en-US" sz="800" kern="0" dirty="0">
                <a:solidFill>
                  <a:srgbClr val="000000"/>
                </a:solidFill>
                <a:effectLst/>
                <a:latin typeface="TheSans B4 SemiLight" pitchFamily="2" charset="77"/>
                <a:ea typeface="Times New Roman" panose="02020603050405020304" pitchFamily="18" charset="0"/>
                <a:cs typeface="Calibri" panose="020F0502020204030204" pitchFamily="34" charset="0"/>
              </a:rPr>
              <a:t>.</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212004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2769EB-22C2-C11A-ACAD-C3C5488D179C}"/>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4CD3167E-DB46-6394-58FF-1BE9988CEF0F}"/>
              </a:ext>
            </a:extLst>
          </p:cNvPr>
          <p:cNvSpPr>
            <a:spLocks noGrp="1"/>
          </p:cNvSpPr>
          <p:nvPr>
            <p:ph type="body" idx="1"/>
          </p:nvPr>
        </p:nvSpPr>
        <p:spPr/>
        <p:txBody>
          <a:bodyPr/>
          <a:lstStyle/>
          <a:p>
            <a:r>
              <a:rPr lang="en-US" dirty="0"/>
              <a:t>Close Before You Doze: </a:t>
            </a:r>
            <a:r>
              <a:rPr lang="en-US" sz="1200" b="0" i="0" dirty="0">
                <a:solidFill>
                  <a:srgbClr val="231F20"/>
                </a:solidFill>
                <a:effectLst/>
                <a:latin typeface="Arial" panose="020B0604020202020204" pitchFamily="34" charset="0"/>
                <a:cs typeface="Arial" panose="020B0604020202020204" pitchFamily="34" charset="0"/>
              </a:rPr>
              <a:t>During a fire, closing the door could have a potentially life-saving impact. </a:t>
            </a:r>
          </a:p>
          <a:p>
            <a:r>
              <a:rPr lang="en-US" sz="1200" b="0" i="0" dirty="0">
                <a:solidFill>
                  <a:srgbClr val="231F20"/>
                </a:solidFill>
                <a:effectLst/>
                <a:latin typeface="Arial" panose="020B0604020202020204" pitchFamily="34" charset="0"/>
                <a:cs typeface="Arial" panose="020B0604020202020204" pitchFamily="34" charset="0"/>
              </a:rPr>
              <a:t>Smoke Alarms Save Lives: Smoke alarms are the first warning of a fire. Make sure yours are working.</a:t>
            </a:r>
          </a:p>
          <a:p>
            <a:r>
              <a:rPr lang="en-US" sz="1200" b="0" i="0" dirty="0" err="1">
                <a:solidFill>
                  <a:srgbClr val="231F20"/>
                </a:solidFill>
                <a:effectLst/>
                <a:latin typeface="Arial" panose="020B0604020202020204" pitchFamily="34" charset="0"/>
                <a:cs typeface="Arial" panose="020B0604020202020204" pitchFamily="34" charset="0"/>
              </a:rPr>
              <a:t>XploreLabs</a:t>
            </a:r>
            <a:r>
              <a:rPr lang="en-US" sz="1200" b="0" i="0" dirty="0">
                <a:solidFill>
                  <a:srgbClr val="231F20"/>
                </a:solidFill>
                <a:effectLst/>
                <a:latin typeface="Arial" panose="020B0604020202020204" pitchFamily="34" charset="0"/>
                <a:cs typeface="Arial" panose="020B0604020202020204" pitchFamily="34" charset="0"/>
              </a:rPr>
              <a:t>: Want to know more about the science behind thermal runaways? </a:t>
            </a:r>
            <a:r>
              <a:rPr lang="en-US" sz="1200" b="0" i="0" dirty="0" err="1">
                <a:solidFill>
                  <a:srgbClr val="231F20"/>
                </a:solidFill>
                <a:effectLst/>
                <a:latin typeface="Arial" panose="020B0604020202020204" pitchFamily="34" charset="0"/>
                <a:cs typeface="Arial" panose="020B0604020202020204" pitchFamily="34" charset="0"/>
              </a:rPr>
              <a:t>Xplorlabs</a:t>
            </a:r>
            <a:r>
              <a:rPr lang="en-US" sz="1200" b="0" i="0" dirty="0">
                <a:solidFill>
                  <a:srgbClr val="231F20"/>
                </a:solidFill>
                <a:effectLst/>
                <a:latin typeface="Arial" panose="020B0604020202020204" pitchFamily="34" charset="0"/>
                <a:cs typeface="Arial" panose="020B0604020202020204" pitchFamily="34" charset="0"/>
              </a:rPr>
              <a:t> has an entire learning module to help you understand the risks.</a:t>
            </a:r>
            <a:endParaRPr lang="en-US" dirty="0"/>
          </a:p>
        </p:txBody>
      </p:sp>
    </p:spTree>
    <p:extLst>
      <p:ext uri="{BB962C8B-B14F-4D97-AF65-F5344CB8AC3E}">
        <p14:creationId xmlns:p14="http://schemas.microsoft.com/office/powerpoint/2010/main" val="38267176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45C97-F232-7150-59D0-16A327706A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AF9F79-0F90-410A-D8DB-7C440EFF37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CD013A-6F65-83FB-657E-1B7FE0B8676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73EBDF6-74D8-914C-6FE4-E8E4D4941C6C}"/>
              </a:ext>
            </a:extLst>
          </p:cNvPr>
          <p:cNvSpPr>
            <a:spLocks noGrp="1"/>
          </p:cNvSpPr>
          <p:nvPr>
            <p:ph type="sldNum" sz="quarter" idx="5"/>
          </p:nvPr>
        </p:nvSpPr>
        <p:spPr/>
        <p:txBody>
          <a:bodyPr/>
          <a:lstStyle/>
          <a:p>
            <a:fld id="{E719AE76-06CA-4FD7-8B8D-7D585102DAF6}" type="slidenum">
              <a:rPr lang="en-US" smtClean="0"/>
              <a:t>15</a:t>
            </a:fld>
            <a:endParaRPr lang="en-US"/>
          </a:p>
        </p:txBody>
      </p:sp>
    </p:spTree>
    <p:extLst>
      <p:ext uri="{BB962C8B-B14F-4D97-AF65-F5344CB8AC3E}">
        <p14:creationId xmlns:p14="http://schemas.microsoft.com/office/powerpoint/2010/main" val="277445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EC681-25F2-B532-8F33-24CEAE8AD654}"/>
            </a:ext>
          </a:extLst>
        </p:cNvPr>
        <p:cNvGrpSpPr/>
        <p:nvPr/>
      </p:nvGrpSpPr>
      <p:grpSpPr>
        <a:xfrm>
          <a:off x="0" y="0"/>
          <a:ext cx="0" cy="0"/>
          <a:chOff x="0" y="0"/>
          <a:chExt cx="0" cy="0"/>
        </a:xfrm>
      </p:grpSpPr>
      <p:sp>
        <p:nvSpPr>
          <p:cNvPr id="2" name="Notes Placeholder 1">
            <a:extLst>
              <a:ext uri="{FF2B5EF4-FFF2-40B4-BE49-F238E27FC236}">
                <a16:creationId xmlns:a16="http://schemas.microsoft.com/office/drawing/2014/main" id="{02D5325E-973F-4C19-CFCF-FF2F828AD0CB}"/>
              </a:ext>
            </a:extLst>
          </p:cNvPr>
          <p:cNvSpPr>
            <a:spLocks noGrp="1"/>
          </p:cNvSpPr>
          <p:nvPr>
            <p:ph type="body" idx="1"/>
          </p:nvPr>
        </p:nvSpPr>
        <p:spPr/>
        <p:txBody>
          <a:bodyPr/>
          <a:lstStyle/>
          <a:p>
            <a:r>
              <a:rPr lang="en-US" dirty="0"/>
              <a:t>Redesigning the social media icons isn’t going to happen and is non-negotiable. We have to respect their brand guidelines, just as we expect others to respect ours. Legal consequences, while not likely, are possible. This needs to be known to anyone making PowerPoints or any other collateral where social icons are used.</a:t>
            </a:r>
          </a:p>
        </p:txBody>
      </p:sp>
    </p:spTree>
    <p:extLst>
      <p:ext uri="{BB962C8B-B14F-4D97-AF65-F5344CB8AC3E}">
        <p14:creationId xmlns:p14="http://schemas.microsoft.com/office/powerpoint/2010/main" val="4112459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9E-6FD3-C25B-129F-8F98DF9C15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E99AC67-87EF-60AB-C1C8-9728B64170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942B5FD-9AF5-6825-3E3E-90FCDECD7B66}"/>
              </a:ext>
            </a:extLst>
          </p:cNvPr>
          <p:cNvSpPr>
            <a:spLocks noGrp="1"/>
          </p:cNvSpPr>
          <p:nvPr>
            <p:ph type="dt" sz="half" idx="10"/>
          </p:nvPr>
        </p:nvSpPr>
        <p:spPr/>
        <p:txBody>
          <a:bodyPr/>
          <a:lstStyle/>
          <a:p>
            <a:fld id="{CF7E71A1-3125-436B-89B3-6FFE1205E76D}" type="datetimeFigureOut">
              <a:rPr lang="en-US" smtClean="0"/>
              <a:t>10/6/25</a:t>
            </a:fld>
            <a:endParaRPr lang="en-US"/>
          </a:p>
        </p:txBody>
      </p:sp>
      <p:sp>
        <p:nvSpPr>
          <p:cNvPr id="5" name="Footer Placeholder 4">
            <a:extLst>
              <a:ext uri="{FF2B5EF4-FFF2-40B4-BE49-F238E27FC236}">
                <a16:creationId xmlns:a16="http://schemas.microsoft.com/office/drawing/2014/main" id="{E38CB5A9-4A08-0A6F-FAF5-48B23D1BDF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A486B3-A488-6812-9697-BD84A7AD9AF0}"/>
              </a:ext>
            </a:extLst>
          </p:cNvPr>
          <p:cNvSpPr>
            <a:spLocks noGrp="1"/>
          </p:cNvSpPr>
          <p:nvPr>
            <p:ph type="sldNum" sz="quarter" idx="12"/>
          </p:nvPr>
        </p:nvSpPr>
        <p:spPr/>
        <p:txBody>
          <a:bodyPr/>
          <a:lstStyle/>
          <a:p>
            <a:fld id="{5CA26836-3C5E-492A-9F1E-79E6F3C87EC9}" type="slidenum">
              <a:rPr lang="en-US" smtClean="0"/>
              <a:t>‹#›</a:t>
            </a:fld>
            <a:endParaRPr lang="en-US"/>
          </a:p>
        </p:txBody>
      </p:sp>
    </p:spTree>
    <p:extLst>
      <p:ext uri="{BB962C8B-B14F-4D97-AF65-F5344CB8AC3E}">
        <p14:creationId xmlns:p14="http://schemas.microsoft.com/office/powerpoint/2010/main" val="57205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115D7-1FD3-7504-C4AA-73E68AE83C3F}"/>
              </a:ext>
            </a:extLst>
          </p:cNvPr>
          <p:cNvSpPr>
            <a:spLocks noGrp="1"/>
          </p:cNvSpPr>
          <p:nvPr>
            <p:ph type="title" hasCustomPrompt="1"/>
          </p:nvPr>
        </p:nvSpPr>
        <p:spPr/>
        <p:txBody>
          <a:bodyPr/>
          <a:lstStyle>
            <a:lvl1pPr>
              <a:defRPr>
                <a:latin typeface="Arial" panose="020B0604020202020204" pitchFamily="34" charset="0"/>
                <a:cs typeface="Arial" panose="020B0604020202020204" pitchFamily="34" charset="0"/>
              </a:defRPr>
            </a:lvl1pPr>
          </a:lstStyle>
          <a:p>
            <a:r>
              <a:rPr lang="en-US" dirty="0"/>
              <a:t>Title</a:t>
            </a:r>
          </a:p>
        </p:txBody>
      </p:sp>
      <p:sp>
        <p:nvSpPr>
          <p:cNvPr id="3" name="Content Placeholder 2">
            <a:extLst>
              <a:ext uri="{FF2B5EF4-FFF2-40B4-BE49-F238E27FC236}">
                <a16:creationId xmlns:a16="http://schemas.microsoft.com/office/drawing/2014/main" id="{DFDF8AF6-7895-2BEC-2EAC-16AD9773EBB7}"/>
              </a:ext>
            </a:extLst>
          </p:cNvPr>
          <p:cNvSpPr>
            <a:spLocks noGrp="1"/>
          </p:cNvSpPr>
          <p:nvPr>
            <p:ph idx="1" hasCustomPrompt="1"/>
          </p:nvPr>
        </p:nvSpPr>
        <p:spPr/>
        <p:txBody>
          <a:bodyPr/>
          <a:lstStyle>
            <a:lvl1pPr>
              <a:defRPr sz="2200">
                <a:latin typeface="Arial" panose="020B0604020202020204" pitchFamily="34" charset="0"/>
                <a:cs typeface="Arial" panose="020B0604020202020204" pitchFamily="34" charset="0"/>
              </a:defRPr>
            </a:lvl1pPr>
            <a:lvl2pPr>
              <a:defRPr sz="1100">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Sub title</a:t>
            </a:r>
          </a:p>
          <a:p>
            <a:pPr lvl="1"/>
            <a:r>
              <a:rPr lang="en-US" dirty="0"/>
              <a:t>Body copy</a:t>
            </a:r>
          </a:p>
        </p:txBody>
      </p:sp>
      <p:sp>
        <p:nvSpPr>
          <p:cNvPr id="4" name="Date Placeholder 3">
            <a:extLst>
              <a:ext uri="{FF2B5EF4-FFF2-40B4-BE49-F238E27FC236}">
                <a16:creationId xmlns:a16="http://schemas.microsoft.com/office/drawing/2014/main" id="{AABD6765-52FE-7224-EEF8-3A779C334637}"/>
              </a:ext>
            </a:extLst>
          </p:cNvPr>
          <p:cNvSpPr>
            <a:spLocks noGrp="1"/>
          </p:cNvSpPr>
          <p:nvPr>
            <p:ph type="dt" sz="half" idx="10"/>
          </p:nvPr>
        </p:nvSpPr>
        <p:spPr/>
        <p:txBody>
          <a:bodyPr/>
          <a:lstStyle>
            <a:lvl1pPr>
              <a:defRPr>
                <a:latin typeface="Arial" panose="020B0604020202020204" pitchFamily="34" charset="0"/>
                <a:cs typeface="Arial" panose="020B0604020202020204" pitchFamily="34" charset="0"/>
              </a:defRPr>
            </a:lvl1pPr>
          </a:lstStyle>
          <a:p>
            <a:fld id="{CF7E71A1-3125-436B-89B3-6FFE1205E76D}" type="datetimeFigureOut">
              <a:rPr lang="en-US" smtClean="0"/>
              <a:pPr/>
              <a:t>10/6/25</a:t>
            </a:fld>
            <a:endParaRPr lang="en-US"/>
          </a:p>
        </p:txBody>
      </p:sp>
      <p:sp>
        <p:nvSpPr>
          <p:cNvPr id="5" name="Footer Placeholder 4">
            <a:extLst>
              <a:ext uri="{FF2B5EF4-FFF2-40B4-BE49-F238E27FC236}">
                <a16:creationId xmlns:a16="http://schemas.microsoft.com/office/drawing/2014/main" id="{25FDB4C7-04CF-29C9-FCB2-A823C989238D}"/>
              </a:ext>
            </a:extLst>
          </p:cNvPr>
          <p:cNvSpPr>
            <a:spLocks noGrp="1"/>
          </p:cNvSpPr>
          <p:nvPr>
            <p:ph type="ftr" sz="quarter" idx="11"/>
          </p:nvPr>
        </p:nvSpPr>
        <p:spPr/>
        <p:txBody>
          <a:bodyPr/>
          <a:lstStyle>
            <a:lvl1pPr>
              <a:defRPr>
                <a:latin typeface="Arial" panose="020B0604020202020204" pitchFamily="34" charset="0"/>
                <a:cs typeface="Arial" panose="020B0604020202020204" pitchFamily="34" charset="0"/>
              </a:defRPr>
            </a:lvl1pPr>
          </a:lstStyle>
          <a:p>
            <a:endParaRPr lang="en-US"/>
          </a:p>
        </p:txBody>
      </p:sp>
      <p:sp>
        <p:nvSpPr>
          <p:cNvPr id="6" name="Slide Number Placeholder 5">
            <a:extLst>
              <a:ext uri="{FF2B5EF4-FFF2-40B4-BE49-F238E27FC236}">
                <a16:creationId xmlns:a16="http://schemas.microsoft.com/office/drawing/2014/main" id="{4AE6ACB3-2DDA-FB66-141B-FC0ACAAEE628}"/>
              </a:ext>
            </a:extLst>
          </p:cNvPr>
          <p:cNvSpPr>
            <a:spLocks noGrp="1"/>
          </p:cNvSpPr>
          <p:nvPr>
            <p:ph type="sldNum" sz="quarter" idx="12"/>
          </p:nvPr>
        </p:nvSpPr>
        <p:spPr/>
        <p:txBody>
          <a:bodyPr/>
          <a:lstStyle>
            <a:lvl1pPr>
              <a:defRPr>
                <a:latin typeface="Arial" panose="020B0604020202020204" pitchFamily="34" charset="0"/>
                <a:cs typeface="Arial" panose="020B0604020202020204" pitchFamily="34" charset="0"/>
              </a:defRPr>
            </a:lvl1pPr>
          </a:lstStyle>
          <a:p>
            <a:fld id="{5CA26836-3C5E-492A-9F1E-79E6F3C87EC9}" type="slidenum">
              <a:rPr lang="en-US" smtClean="0"/>
              <a:pPr/>
              <a:t>‹#›</a:t>
            </a:fld>
            <a:endParaRPr lang="en-US"/>
          </a:p>
        </p:txBody>
      </p:sp>
    </p:spTree>
    <p:extLst>
      <p:ext uri="{BB962C8B-B14F-4D97-AF65-F5344CB8AC3E}">
        <p14:creationId xmlns:p14="http://schemas.microsoft.com/office/powerpoint/2010/main" val="1841553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AC1C4-2E22-F313-0D45-CDBF546E65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AEC0E6E-6877-0930-436A-0D09859FEDD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0EF8C2-E1C4-1128-2656-27BAC30C0E2F}"/>
              </a:ext>
            </a:extLst>
          </p:cNvPr>
          <p:cNvSpPr>
            <a:spLocks noGrp="1"/>
          </p:cNvSpPr>
          <p:nvPr>
            <p:ph type="dt" sz="half" idx="10"/>
          </p:nvPr>
        </p:nvSpPr>
        <p:spPr/>
        <p:txBody>
          <a:bodyPr/>
          <a:lstStyle/>
          <a:p>
            <a:fld id="{CF7E71A1-3125-436B-89B3-6FFE1205E76D}" type="datetimeFigureOut">
              <a:rPr lang="en-US" smtClean="0"/>
              <a:t>10/6/25</a:t>
            </a:fld>
            <a:endParaRPr lang="en-US"/>
          </a:p>
        </p:txBody>
      </p:sp>
      <p:sp>
        <p:nvSpPr>
          <p:cNvPr id="5" name="Footer Placeholder 4">
            <a:extLst>
              <a:ext uri="{FF2B5EF4-FFF2-40B4-BE49-F238E27FC236}">
                <a16:creationId xmlns:a16="http://schemas.microsoft.com/office/drawing/2014/main" id="{6812DEC1-3BDE-77F9-CC5C-21A81DA5FA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01CB0A-8299-8892-4F07-F77D1D4F68C2}"/>
              </a:ext>
            </a:extLst>
          </p:cNvPr>
          <p:cNvSpPr>
            <a:spLocks noGrp="1"/>
          </p:cNvSpPr>
          <p:nvPr>
            <p:ph type="sldNum" sz="quarter" idx="12"/>
          </p:nvPr>
        </p:nvSpPr>
        <p:spPr/>
        <p:txBody>
          <a:bodyPr/>
          <a:lstStyle/>
          <a:p>
            <a:fld id="{5CA26836-3C5E-492A-9F1E-79E6F3C87EC9}" type="slidenum">
              <a:rPr lang="en-US" smtClean="0"/>
              <a:t>‹#›</a:t>
            </a:fld>
            <a:endParaRPr lang="en-US"/>
          </a:p>
        </p:txBody>
      </p:sp>
    </p:spTree>
    <p:extLst>
      <p:ext uri="{BB962C8B-B14F-4D97-AF65-F5344CB8AC3E}">
        <p14:creationId xmlns:p14="http://schemas.microsoft.com/office/powerpoint/2010/main" val="1188120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9078D-78DE-6288-EA3E-70C1FE97ED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F0136C8-AA71-BC0C-9970-410AD974B9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6B5E07-D009-50B8-AF61-EC4698EB38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18898E-2C2B-3ED3-2FD1-33DA17284240}"/>
              </a:ext>
            </a:extLst>
          </p:cNvPr>
          <p:cNvSpPr>
            <a:spLocks noGrp="1"/>
          </p:cNvSpPr>
          <p:nvPr>
            <p:ph type="dt" sz="half" idx="10"/>
          </p:nvPr>
        </p:nvSpPr>
        <p:spPr/>
        <p:txBody>
          <a:bodyPr/>
          <a:lstStyle/>
          <a:p>
            <a:fld id="{CF7E71A1-3125-436B-89B3-6FFE1205E76D}" type="datetimeFigureOut">
              <a:rPr lang="en-US" smtClean="0"/>
              <a:t>10/6/25</a:t>
            </a:fld>
            <a:endParaRPr lang="en-US"/>
          </a:p>
        </p:txBody>
      </p:sp>
      <p:sp>
        <p:nvSpPr>
          <p:cNvPr id="6" name="Footer Placeholder 5">
            <a:extLst>
              <a:ext uri="{FF2B5EF4-FFF2-40B4-BE49-F238E27FC236}">
                <a16:creationId xmlns:a16="http://schemas.microsoft.com/office/drawing/2014/main" id="{A8B4D0BD-6530-6277-A7D5-7113FBFB3C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C99915-D099-E17E-D517-45A4FA8675B3}"/>
              </a:ext>
            </a:extLst>
          </p:cNvPr>
          <p:cNvSpPr>
            <a:spLocks noGrp="1"/>
          </p:cNvSpPr>
          <p:nvPr>
            <p:ph type="sldNum" sz="quarter" idx="12"/>
          </p:nvPr>
        </p:nvSpPr>
        <p:spPr/>
        <p:txBody>
          <a:bodyPr/>
          <a:lstStyle/>
          <a:p>
            <a:fld id="{5CA26836-3C5E-492A-9F1E-79E6F3C87EC9}" type="slidenum">
              <a:rPr lang="en-US" smtClean="0"/>
              <a:t>‹#›</a:t>
            </a:fld>
            <a:endParaRPr lang="en-US"/>
          </a:p>
        </p:txBody>
      </p:sp>
    </p:spTree>
    <p:extLst>
      <p:ext uri="{BB962C8B-B14F-4D97-AF65-F5344CB8AC3E}">
        <p14:creationId xmlns:p14="http://schemas.microsoft.com/office/powerpoint/2010/main" val="3034022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B7FF-970E-0369-CFBC-430BA57BF3D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590F770-4856-9754-91EF-177B0602E8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BC1568-0DDE-16B9-B661-2B79834D3E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49C13E0-A608-7807-60C6-2DC27216B3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ADADF1-D9CA-59ED-CEA3-5C7798F947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C763723-6BFF-0C0E-65A3-172DB5F89F5D}"/>
              </a:ext>
            </a:extLst>
          </p:cNvPr>
          <p:cNvSpPr>
            <a:spLocks noGrp="1"/>
          </p:cNvSpPr>
          <p:nvPr>
            <p:ph type="dt" sz="half" idx="10"/>
          </p:nvPr>
        </p:nvSpPr>
        <p:spPr/>
        <p:txBody>
          <a:bodyPr/>
          <a:lstStyle/>
          <a:p>
            <a:fld id="{CF7E71A1-3125-436B-89B3-6FFE1205E76D}" type="datetimeFigureOut">
              <a:rPr lang="en-US" smtClean="0"/>
              <a:t>10/6/25</a:t>
            </a:fld>
            <a:endParaRPr lang="en-US"/>
          </a:p>
        </p:txBody>
      </p:sp>
      <p:sp>
        <p:nvSpPr>
          <p:cNvPr id="8" name="Footer Placeholder 7">
            <a:extLst>
              <a:ext uri="{FF2B5EF4-FFF2-40B4-BE49-F238E27FC236}">
                <a16:creationId xmlns:a16="http://schemas.microsoft.com/office/drawing/2014/main" id="{9691A3FA-E2AE-A698-C64D-3D2355F1F9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BB3072-8504-E8F3-3146-58C4D83EBEB2}"/>
              </a:ext>
            </a:extLst>
          </p:cNvPr>
          <p:cNvSpPr>
            <a:spLocks noGrp="1"/>
          </p:cNvSpPr>
          <p:nvPr>
            <p:ph type="sldNum" sz="quarter" idx="12"/>
          </p:nvPr>
        </p:nvSpPr>
        <p:spPr/>
        <p:txBody>
          <a:bodyPr/>
          <a:lstStyle/>
          <a:p>
            <a:fld id="{5CA26836-3C5E-492A-9F1E-79E6F3C87EC9}" type="slidenum">
              <a:rPr lang="en-US" smtClean="0"/>
              <a:t>‹#›</a:t>
            </a:fld>
            <a:endParaRPr lang="en-US"/>
          </a:p>
        </p:txBody>
      </p:sp>
    </p:spTree>
    <p:extLst>
      <p:ext uri="{BB962C8B-B14F-4D97-AF65-F5344CB8AC3E}">
        <p14:creationId xmlns:p14="http://schemas.microsoft.com/office/powerpoint/2010/main" val="917134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3D245-2D5D-5AB2-315B-48E42E22E2A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9BACE0-937E-FAAD-A130-2F0EF334AA05}"/>
              </a:ext>
            </a:extLst>
          </p:cNvPr>
          <p:cNvSpPr>
            <a:spLocks noGrp="1"/>
          </p:cNvSpPr>
          <p:nvPr>
            <p:ph type="dt" sz="half" idx="10"/>
          </p:nvPr>
        </p:nvSpPr>
        <p:spPr/>
        <p:txBody>
          <a:bodyPr/>
          <a:lstStyle/>
          <a:p>
            <a:fld id="{CF7E71A1-3125-436B-89B3-6FFE1205E76D}" type="datetimeFigureOut">
              <a:rPr lang="en-US" smtClean="0"/>
              <a:t>10/6/25</a:t>
            </a:fld>
            <a:endParaRPr lang="en-US"/>
          </a:p>
        </p:txBody>
      </p:sp>
      <p:sp>
        <p:nvSpPr>
          <p:cNvPr id="4" name="Footer Placeholder 3">
            <a:extLst>
              <a:ext uri="{FF2B5EF4-FFF2-40B4-BE49-F238E27FC236}">
                <a16:creationId xmlns:a16="http://schemas.microsoft.com/office/drawing/2014/main" id="{E13E97B0-1826-F4B7-8753-14B594771BB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4112C60-7376-4105-B9B9-4BB540DB5098}"/>
              </a:ext>
            </a:extLst>
          </p:cNvPr>
          <p:cNvSpPr>
            <a:spLocks noGrp="1"/>
          </p:cNvSpPr>
          <p:nvPr>
            <p:ph type="sldNum" sz="quarter" idx="12"/>
          </p:nvPr>
        </p:nvSpPr>
        <p:spPr/>
        <p:txBody>
          <a:bodyPr/>
          <a:lstStyle/>
          <a:p>
            <a:fld id="{5CA26836-3C5E-492A-9F1E-79E6F3C87EC9}" type="slidenum">
              <a:rPr lang="en-US" smtClean="0"/>
              <a:t>‹#›</a:t>
            </a:fld>
            <a:endParaRPr lang="en-US"/>
          </a:p>
        </p:txBody>
      </p:sp>
    </p:spTree>
    <p:extLst>
      <p:ext uri="{BB962C8B-B14F-4D97-AF65-F5344CB8AC3E}">
        <p14:creationId xmlns:p14="http://schemas.microsoft.com/office/powerpoint/2010/main" val="689916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562368-2E74-6D61-EA61-7973608015E9}"/>
              </a:ext>
            </a:extLst>
          </p:cNvPr>
          <p:cNvSpPr>
            <a:spLocks noGrp="1"/>
          </p:cNvSpPr>
          <p:nvPr>
            <p:ph type="dt" sz="half" idx="10"/>
          </p:nvPr>
        </p:nvSpPr>
        <p:spPr/>
        <p:txBody>
          <a:bodyPr/>
          <a:lstStyle/>
          <a:p>
            <a:fld id="{CF7E71A1-3125-436B-89B3-6FFE1205E76D}" type="datetimeFigureOut">
              <a:rPr lang="en-US" smtClean="0"/>
              <a:t>10/6/25</a:t>
            </a:fld>
            <a:endParaRPr lang="en-US"/>
          </a:p>
        </p:txBody>
      </p:sp>
      <p:sp>
        <p:nvSpPr>
          <p:cNvPr id="3" name="Footer Placeholder 2">
            <a:extLst>
              <a:ext uri="{FF2B5EF4-FFF2-40B4-BE49-F238E27FC236}">
                <a16:creationId xmlns:a16="http://schemas.microsoft.com/office/drawing/2014/main" id="{B61920E9-A79B-0413-9E38-64DF1621BDE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697E1D7-A808-DDDE-FBE9-BB2E59FD16D7}"/>
              </a:ext>
            </a:extLst>
          </p:cNvPr>
          <p:cNvSpPr>
            <a:spLocks noGrp="1"/>
          </p:cNvSpPr>
          <p:nvPr>
            <p:ph type="sldNum" sz="quarter" idx="12"/>
          </p:nvPr>
        </p:nvSpPr>
        <p:spPr/>
        <p:txBody>
          <a:bodyPr/>
          <a:lstStyle/>
          <a:p>
            <a:fld id="{5CA26836-3C5E-492A-9F1E-79E6F3C87EC9}" type="slidenum">
              <a:rPr lang="en-US" smtClean="0"/>
              <a:t>‹#›</a:t>
            </a:fld>
            <a:endParaRPr lang="en-US"/>
          </a:p>
        </p:txBody>
      </p:sp>
    </p:spTree>
    <p:extLst>
      <p:ext uri="{BB962C8B-B14F-4D97-AF65-F5344CB8AC3E}">
        <p14:creationId xmlns:p14="http://schemas.microsoft.com/office/powerpoint/2010/main" val="1663818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BBE91-F438-3ECC-18A3-90906879CC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48FA4B1-2837-D614-5EBC-9D48960D1F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471330E-3DA5-E97A-857F-14880ADE3C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39F937-3271-584B-16F9-DB15D195DE3C}"/>
              </a:ext>
            </a:extLst>
          </p:cNvPr>
          <p:cNvSpPr>
            <a:spLocks noGrp="1"/>
          </p:cNvSpPr>
          <p:nvPr>
            <p:ph type="dt" sz="half" idx="10"/>
          </p:nvPr>
        </p:nvSpPr>
        <p:spPr/>
        <p:txBody>
          <a:bodyPr/>
          <a:lstStyle/>
          <a:p>
            <a:fld id="{CF7E71A1-3125-436B-89B3-6FFE1205E76D}" type="datetimeFigureOut">
              <a:rPr lang="en-US" smtClean="0"/>
              <a:t>10/6/25</a:t>
            </a:fld>
            <a:endParaRPr lang="en-US"/>
          </a:p>
        </p:txBody>
      </p:sp>
      <p:sp>
        <p:nvSpPr>
          <p:cNvPr id="6" name="Footer Placeholder 5">
            <a:extLst>
              <a:ext uri="{FF2B5EF4-FFF2-40B4-BE49-F238E27FC236}">
                <a16:creationId xmlns:a16="http://schemas.microsoft.com/office/drawing/2014/main" id="{9217FF9B-C927-7FD7-12FD-35A2E0D8FE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03461F-8E7D-B075-24E0-6FB41D761064}"/>
              </a:ext>
            </a:extLst>
          </p:cNvPr>
          <p:cNvSpPr>
            <a:spLocks noGrp="1"/>
          </p:cNvSpPr>
          <p:nvPr>
            <p:ph type="sldNum" sz="quarter" idx="12"/>
          </p:nvPr>
        </p:nvSpPr>
        <p:spPr/>
        <p:txBody>
          <a:bodyPr/>
          <a:lstStyle/>
          <a:p>
            <a:fld id="{5CA26836-3C5E-492A-9F1E-79E6F3C87EC9}" type="slidenum">
              <a:rPr lang="en-US" smtClean="0"/>
              <a:t>‹#›</a:t>
            </a:fld>
            <a:endParaRPr lang="en-US"/>
          </a:p>
        </p:txBody>
      </p:sp>
    </p:spTree>
    <p:extLst>
      <p:ext uri="{BB962C8B-B14F-4D97-AF65-F5344CB8AC3E}">
        <p14:creationId xmlns:p14="http://schemas.microsoft.com/office/powerpoint/2010/main" val="2937593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4AA11-F15E-297C-553B-10067282BE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E64DADA-D2D7-1FF4-C928-13C9DDA8FF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4D4132-B5DD-6684-2AAA-7F642AD592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180199-BD33-8208-0D1D-84432BE93CCF}"/>
              </a:ext>
            </a:extLst>
          </p:cNvPr>
          <p:cNvSpPr>
            <a:spLocks noGrp="1"/>
          </p:cNvSpPr>
          <p:nvPr>
            <p:ph type="dt" sz="half" idx="10"/>
          </p:nvPr>
        </p:nvSpPr>
        <p:spPr/>
        <p:txBody>
          <a:bodyPr/>
          <a:lstStyle/>
          <a:p>
            <a:fld id="{CF7E71A1-3125-436B-89B3-6FFE1205E76D}" type="datetimeFigureOut">
              <a:rPr lang="en-US" smtClean="0"/>
              <a:t>10/6/25</a:t>
            </a:fld>
            <a:endParaRPr lang="en-US"/>
          </a:p>
        </p:txBody>
      </p:sp>
      <p:sp>
        <p:nvSpPr>
          <p:cNvPr id="6" name="Footer Placeholder 5">
            <a:extLst>
              <a:ext uri="{FF2B5EF4-FFF2-40B4-BE49-F238E27FC236}">
                <a16:creationId xmlns:a16="http://schemas.microsoft.com/office/drawing/2014/main" id="{243E46B4-9416-2B78-38AB-00872A4E21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76434F-6089-66A6-DA32-BECA1547A117}"/>
              </a:ext>
            </a:extLst>
          </p:cNvPr>
          <p:cNvSpPr>
            <a:spLocks noGrp="1"/>
          </p:cNvSpPr>
          <p:nvPr>
            <p:ph type="sldNum" sz="quarter" idx="12"/>
          </p:nvPr>
        </p:nvSpPr>
        <p:spPr/>
        <p:txBody>
          <a:bodyPr/>
          <a:lstStyle/>
          <a:p>
            <a:fld id="{5CA26836-3C5E-492A-9F1E-79E6F3C87EC9}" type="slidenum">
              <a:rPr lang="en-US" smtClean="0"/>
              <a:t>‹#›</a:t>
            </a:fld>
            <a:endParaRPr lang="en-US"/>
          </a:p>
        </p:txBody>
      </p:sp>
    </p:spTree>
    <p:extLst>
      <p:ext uri="{BB962C8B-B14F-4D97-AF65-F5344CB8AC3E}">
        <p14:creationId xmlns:p14="http://schemas.microsoft.com/office/powerpoint/2010/main" val="3192692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E621-61A1-DAD9-C1EF-231B875D13A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EE12BF-2065-7E25-DDA3-0068B4AD23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54AFD6-4829-722F-7C75-858C45A1823A}"/>
              </a:ext>
            </a:extLst>
          </p:cNvPr>
          <p:cNvSpPr>
            <a:spLocks noGrp="1"/>
          </p:cNvSpPr>
          <p:nvPr>
            <p:ph type="dt" sz="half" idx="10"/>
          </p:nvPr>
        </p:nvSpPr>
        <p:spPr/>
        <p:txBody>
          <a:bodyPr/>
          <a:lstStyle/>
          <a:p>
            <a:fld id="{CF7E71A1-3125-436B-89B3-6FFE1205E76D}" type="datetimeFigureOut">
              <a:rPr lang="en-US" smtClean="0"/>
              <a:t>10/6/25</a:t>
            </a:fld>
            <a:endParaRPr lang="en-US"/>
          </a:p>
        </p:txBody>
      </p:sp>
      <p:sp>
        <p:nvSpPr>
          <p:cNvPr id="5" name="Footer Placeholder 4">
            <a:extLst>
              <a:ext uri="{FF2B5EF4-FFF2-40B4-BE49-F238E27FC236}">
                <a16:creationId xmlns:a16="http://schemas.microsoft.com/office/drawing/2014/main" id="{81F1DBB6-3089-7399-5CFB-56D3B70A46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AB26B8-00C5-E4FF-2FA0-05F753E12BC9}"/>
              </a:ext>
            </a:extLst>
          </p:cNvPr>
          <p:cNvSpPr>
            <a:spLocks noGrp="1"/>
          </p:cNvSpPr>
          <p:nvPr>
            <p:ph type="sldNum" sz="quarter" idx="12"/>
          </p:nvPr>
        </p:nvSpPr>
        <p:spPr/>
        <p:txBody>
          <a:bodyPr/>
          <a:lstStyle/>
          <a:p>
            <a:fld id="{5CA26836-3C5E-492A-9F1E-79E6F3C87EC9}" type="slidenum">
              <a:rPr lang="en-US" smtClean="0"/>
              <a:t>‹#›</a:t>
            </a:fld>
            <a:endParaRPr lang="en-US"/>
          </a:p>
        </p:txBody>
      </p:sp>
    </p:spTree>
    <p:extLst>
      <p:ext uri="{BB962C8B-B14F-4D97-AF65-F5344CB8AC3E}">
        <p14:creationId xmlns:p14="http://schemas.microsoft.com/office/powerpoint/2010/main" val="2444380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D45E5-4436-10FA-7238-8A6ED43D0B7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394B088-1C3F-F31C-538B-4664017E17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71864E-0CB0-15E7-0887-3720386DF7C4}"/>
              </a:ext>
            </a:extLst>
          </p:cNvPr>
          <p:cNvSpPr>
            <a:spLocks noGrp="1"/>
          </p:cNvSpPr>
          <p:nvPr>
            <p:ph type="dt" sz="half" idx="10"/>
          </p:nvPr>
        </p:nvSpPr>
        <p:spPr/>
        <p:txBody>
          <a:bodyPr/>
          <a:lstStyle/>
          <a:p>
            <a:fld id="{CF7E71A1-3125-436B-89B3-6FFE1205E76D}" type="datetimeFigureOut">
              <a:rPr lang="en-US" smtClean="0"/>
              <a:t>10/6/25</a:t>
            </a:fld>
            <a:endParaRPr lang="en-US"/>
          </a:p>
        </p:txBody>
      </p:sp>
      <p:sp>
        <p:nvSpPr>
          <p:cNvPr id="5" name="Footer Placeholder 4">
            <a:extLst>
              <a:ext uri="{FF2B5EF4-FFF2-40B4-BE49-F238E27FC236}">
                <a16:creationId xmlns:a16="http://schemas.microsoft.com/office/drawing/2014/main" id="{C646BE78-F3AC-3D65-8646-0437897720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38E5DB-EF97-2BDB-6DAB-2B60A1A2CA14}"/>
              </a:ext>
            </a:extLst>
          </p:cNvPr>
          <p:cNvSpPr>
            <a:spLocks noGrp="1"/>
          </p:cNvSpPr>
          <p:nvPr>
            <p:ph type="sldNum" sz="quarter" idx="12"/>
          </p:nvPr>
        </p:nvSpPr>
        <p:spPr/>
        <p:txBody>
          <a:bodyPr/>
          <a:lstStyle/>
          <a:p>
            <a:fld id="{5CA26836-3C5E-492A-9F1E-79E6F3C87EC9}" type="slidenum">
              <a:rPr lang="en-US" smtClean="0"/>
              <a:t>‹#›</a:t>
            </a:fld>
            <a:endParaRPr lang="en-US"/>
          </a:p>
        </p:txBody>
      </p:sp>
    </p:spTree>
    <p:extLst>
      <p:ext uri="{BB962C8B-B14F-4D97-AF65-F5344CB8AC3E}">
        <p14:creationId xmlns:p14="http://schemas.microsoft.com/office/powerpoint/2010/main" val="33904718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7B947-BA2D-BAB9-47AF-8A3AEDCCA8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2178154-1365-68D6-F061-B4D22E565B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B6620C8-33B8-C90B-A288-B5082E3D7059}"/>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5" name="Footer Placeholder 4">
            <a:extLst>
              <a:ext uri="{FF2B5EF4-FFF2-40B4-BE49-F238E27FC236}">
                <a16:creationId xmlns:a16="http://schemas.microsoft.com/office/drawing/2014/main" id="{24F1A5C5-9013-81EB-5A39-45E93D8DE2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C393F6-AF40-5104-B2A0-D743FCC12900}"/>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2491168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9350A-B57B-3AEF-B3D1-E4647D1B46B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786315-31CA-C96C-BD44-DE020257AF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776728-70C8-AD85-1EE1-72283B5D77A2}"/>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5" name="Footer Placeholder 4">
            <a:extLst>
              <a:ext uri="{FF2B5EF4-FFF2-40B4-BE49-F238E27FC236}">
                <a16:creationId xmlns:a16="http://schemas.microsoft.com/office/drawing/2014/main" id="{1CE992F0-52F0-2D7C-F527-0D19F7C4F5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2AB51B-857B-3B97-5AF1-2E0746E62E5B}"/>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2703325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4C28-A51C-0C01-918A-D102BF7526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7755FF9-FAA7-A909-F514-0BAEFE0176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C60559-817A-5671-67C6-5183B50821D4}"/>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5" name="Footer Placeholder 4">
            <a:extLst>
              <a:ext uri="{FF2B5EF4-FFF2-40B4-BE49-F238E27FC236}">
                <a16:creationId xmlns:a16="http://schemas.microsoft.com/office/drawing/2014/main" id="{88A1BBAE-26E1-B19E-9316-F1D3E1258E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4CE529-0AE1-E345-78BC-6C406B177B47}"/>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5265767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F9AE3-3A95-97F7-70A2-349015CEBCD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5BE4B5E-9A12-1725-B341-E2353E9B7E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5FBDA5B-2D8C-5870-568B-073E71F9A5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7A971F-2ADD-44DE-8AB2-CEA5B66FD6B8}"/>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6" name="Footer Placeholder 5">
            <a:extLst>
              <a:ext uri="{FF2B5EF4-FFF2-40B4-BE49-F238E27FC236}">
                <a16:creationId xmlns:a16="http://schemas.microsoft.com/office/drawing/2014/main" id="{429186E1-D5D5-A010-EC64-4EE83D867D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FBE3F0-77F2-4B37-74F2-B13D905CA118}"/>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13156145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4469F-4B33-D68D-D19F-F30B08EA94C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162C17-6DF9-5990-2637-FA3DDA3C02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C24A10-404F-FF01-9A05-BD459F692F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947D9DD-E564-87A1-4D1A-FC97FF5CCA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2EC8B1-6E23-C520-76D0-566FB607AB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01A897-5A62-0BCF-9E78-E140F912D552}"/>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8" name="Footer Placeholder 7">
            <a:extLst>
              <a:ext uri="{FF2B5EF4-FFF2-40B4-BE49-F238E27FC236}">
                <a16:creationId xmlns:a16="http://schemas.microsoft.com/office/drawing/2014/main" id="{E33798D8-1E90-B06D-5886-D4BCDDF9CD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6C306A-BA03-88DB-1C65-767D44A4CE1A}"/>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2055066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52ACC-E604-CCFD-E682-FF1622D5A30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A5A0260-CAEC-3143-2A5C-AEC2E3D288C0}"/>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4" name="Footer Placeholder 3">
            <a:extLst>
              <a:ext uri="{FF2B5EF4-FFF2-40B4-BE49-F238E27FC236}">
                <a16:creationId xmlns:a16="http://schemas.microsoft.com/office/drawing/2014/main" id="{CB717AE7-14A6-827C-C3CF-8847449FC19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998D70D-488F-423B-6905-0EF8CE02FA27}"/>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30409449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9A133A-2769-9A04-5033-903D0BADB21A}"/>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3" name="Footer Placeholder 2">
            <a:extLst>
              <a:ext uri="{FF2B5EF4-FFF2-40B4-BE49-F238E27FC236}">
                <a16:creationId xmlns:a16="http://schemas.microsoft.com/office/drawing/2014/main" id="{AC03CB23-A8AB-AB15-230D-816B66C2A4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5886AD9-8706-81CC-FBBA-2CDA3D8C8FF5}"/>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39934379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EF9D2-C0BD-F131-88EE-97A6471F4B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49B2ECB-D0B7-CF64-1845-0F21C39F52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E80D4CD-C3F6-69E9-41B6-B29F10B093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4A66CA-CA3B-F3DD-B779-37706872C4B1}"/>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6" name="Footer Placeholder 5">
            <a:extLst>
              <a:ext uri="{FF2B5EF4-FFF2-40B4-BE49-F238E27FC236}">
                <a16:creationId xmlns:a16="http://schemas.microsoft.com/office/drawing/2014/main" id="{6A3018F3-08C1-33EA-BF7D-21A90F481C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1DF880-E968-1A9C-1FF9-0CE3EF149099}"/>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21151026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0DB59-6316-3585-3B1E-3430A5AED1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CF9000C-0FBB-39A0-4EA7-9CA2016735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ACD9BEC-8004-C820-EA66-BF361086AA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8635F9-3A84-5D40-322E-842A9C047D72}"/>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6" name="Footer Placeholder 5">
            <a:extLst>
              <a:ext uri="{FF2B5EF4-FFF2-40B4-BE49-F238E27FC236}">
                <a16:creationId xmlns:a16="http://schemas.microsoft.com/office/drawing/2014/main" id="{415B776A-0418-F035-D081-AB5CC0A9FD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8A88F0-32CF-9B09-208C-AA9FAFB0742A}"/>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2831320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2847B-E6C8-2BDC-CC32-D25B9C7860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D10DC7-A124-BA27-269F-9B6535682D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8314F7-E64E-4AED-B0AB-50818529E8F5}"/>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5" name="Footer Placeholder 4">
            <a:extLst>
              <a:ext uri="{FF2B5EF4-FFF2-40B4-BE49-F238E27FC236}">
                <a16:creationId xmlns:a16="http://schemas.microsoft.com/office/drawing/2014/main" id="{B63D995C-561B-F2B1-6DDE-5C786F2234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9AA493-681C-BF8D-0AD1-D7FD12A8E448}"/>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2319601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6A652C-0844-EEA2-E809-BAC30F507EE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9F8532B-07E7-DAFA-5689-E2F03DA4E6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B836EB-07C5-905D-6E82-FE0660C60C92}"/>
              </a:ext>
            </a:extLst>
          </p:cNvPr>
          <p:cNvSpPr>
            <a:spLocks noGrp="1"/>
          </p:cNvSpPr>
          <p:nvPr>
            <p:ph type="dt" sz="half" idx="10"/>
          </p:nvPr>
        </p:nvSpPr>
        <p:spPr/>
        <p:txBody>
          <a:bodyPr/>
          <a:lstStyle/>
          <a:p>
            <a:fld id="{6C49149A-376C-49A1-A130-EC1DF34BD2EB}" type="datetimeFigureOut">
              <a:rPr lang="en-US" smtClean="0"/>
              <a:t>10/6/25</a:t>
            </a:fld>
            <a:endParaRPr lang="en-US"/>
          </a:p>
        </p:txBody>
      </p:sp>
      <p:sp>
        <p:nvSpPr>
          <p:cNvPr id="5" name="Footer Placeholder 4">
            <a:extLst>
              <a:ext uri="{FF2B5EF4-FFF2-40B4-BE49-F238E27FC236}">
                <a16:creationId xmlns:a16="http://schemas.microsoft.com/office/drawing/2014/main" id="{8D348F7A-E38A-757A-C7BD-42BC2FF971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33BA3A-C8EE-F452-8F51-CEC4135D1D45}"/>
              </a:ext>
            </a:extLst>
          </p:cNvPr>
          <p:cNvSpPr>
            <a:spLocks noGrp="1"/>
          </p:cNvSpPr>
          <p:nvPr>
            <p:ph type="sldNum" sz="quarter" idx="12"/>
          </p:nvPr>
        </p:nvSpPr>
        <p:spPr/>
        <p:txBody>
          <a:bodyPr/>
          <a:lstStyle/>
          <a:p>
            <a:fld id="{7772F5C7-CA22-4DFA-BD72-9A35A618FFDB}" type="slidenum">
              <a:rPr lang="en-US" smtClean="0"/>
              <a:t>‹#›</a:t>
            </a:fld>
            <a:endParaRPr lang="en-US"/>
          </a:p>
        </p:txBody>
      </p:sp>
    </p:spTree>
    <p:extLst>
      <p:ext uri="{BB962C8B-B14F-4D97-AF65-F5344CB8AC3E}">
        <p14:creationId xmlns:p14="http://schemas.microsoft.com/office/powerpoint/2010/main" val="1745072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D70614-D247-D17B-C1ED-DCAE9C0E7D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2972E7C-8A92-DD12-356D-82AFAF251C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58D816-7D21-11FF-3F02-4993268B36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F7E71A1-3125-436B-89B3-6FFE1205E76D}" type="datetimeFigureOut">
              <a:rPr lang="en-US" smtClean="0"/>
              <a:t>10/6/25</a:t>
            </a:fld>
            <a:endParaRPr lang="en-US"/>
          </a:p>
        </p:txBody>
      </p:sp>
      <p:sp>
        <p:nvSpPr>
          <p:cNvPr id="5" name="Footer Placeholder 4">
            <a:extLst>
              <a:ext uri="{FF2B5EF4-FFF2-40B4-BE49-F238E27FC236}">
                <a16:creationId xmlns:a16="http://schemas.microsoft.com/office/drawing/2014/main" id="{590361FC-489C-8A76-2FC0-99911674FB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F05649C-84E9-D02B-3A9C-EA14311519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CA26836-3C5E-492A-9F1E-79E6F3C87EC9}" type="slidenum">
              <a:rPr lang="en-US" smtClean="0"/>
              <a:t>‹#›</a:t>
            </a:fld>
            <a:endParaRPr lang="en-US"/>
          </a:p>
        </p:txBody>
      </p:sp>
    </p:spTree>
    <p:extLst>
      <p:ext uri="{BB962C8B-B14F-4D97-AF65-F5344CB8AC3E}">
        <p14:creationId xmlns:p14="http://schemas.microsoft.com/office/powerpoint/2010/main" val="25503913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FCAF0F-3C79-268B-F2E9-670A159DBC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342D88-9864-0650-D736-E4070BED58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FEAB4D-B0EC-AC37-BC95-68056D56FC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49149A-376C-49A1-A130-EC1DF34BD2EB}" type="datetimeFigureOut">
              <a:rPr lang="en-US" smtClean="0"/>
              <a:t>10/6/25</a:t>
            </a:fld>
            <a:endParaRPr lang="en-US"/>
          </a:p>
        </p:txBody>
      </p:sp>
      <p:sp>
        <p:nvSpPr>
          <p:cNvPr id="5" name="Footer Placeholder 4">
            <a:extLst>
              <a:ext uri="{FF2B5EF4-FFF2-40B4-BE49-F238E27FC236}">
                <a16:creationId xmlns:a16="http://schemas.microsoft.com/office/drawing/2014/main" id="{A4531286-3F4D-BCC4-B0B5-E98592D747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16EC770-98AB-FAF3-406D-73FE56CB3F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72F5C7-CA22-4DFA-BD72-9A35A618FFDB}" type="slidenum">
              <a:rPr lang="en-US" smtClean="0"/>
              <a:t>‹#›</a:t>
            </a:fld>
            <a:endParaRPr lang="en-US"/>
          </a:p>
        </p:txBody>
      </p:sp>
    </p:spTree>
    <p:extLst>
      <p:ext uri="{BB962C8B-B14F-4D97-AF65-F5344CB8AC3E}">
        <p14:creationId xmlns:p14="http://schemas.microsoft.com/office/powerpoint/2010/main" val="31832908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9.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4.png"/><Relationship Id="rId7" Type="http://schemas.openxmlformats.org/officeDocument/2006/relationships/hyperlink" Target="https://xplorlabs.org/pathway/thermal-runaway/introduction/" TargetMode="External"/><Relationship Id="rId12" Type="http://schemas.openxmlformats.org/officeDocument/2006/relationships/image" Target="../media/image33.jpe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30.png"/><Relationship Id="rId11" Type="http://schemas.openxmlformats.org/officeDocument/2006/relationships/hyperlink" Target="https://benicetoyourdevice.org/" TargetMode="External"/><Relationship Id="rId5" Type="http://schemas.openxmlformats.org/officeDocument/2006/relationships/hyperlink" Target="https://closeyourdoor.org/" TargetMode="External"/><Relationship Id="rId10" Type="http://schemas.openxmlformats.org/officeDocument/2006/relationships/image" Target="../media/image32.png"/><Relationship Id="rId4" Type="http://schemas.openxmlformats.org/officeDocument/2006/relationships/image" Target="../media/image5.png"/><Relationship Id="rId9" Type="http://schemas.openxmlformats.org/officeDocument/2006/relationships/hyperlink" Target="https://smokealarms.ul.org/"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4.png"/><Relationship Id="rId7"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37.png"/><Relationship Id="rId11" Type="http://schemas.openxmlformats.org/officeDocument/2006/relationships/image" Target="../media/image5.pn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581C5-21D4-2E26-C003-5D17A35ACB07}"/>
            </a:ext>
          </a:extLst>
        </p:cNvPr>
        <p:cNvGrpSpPr/>
        <p:nvPr/>
      </p:nvGrpSpPr>
      <p:grpSpPr>
        <a:xfrm>
          <a:off x="0" y="0"/>
          <a:ext cx="0" cy="0"/>
          <a:chOff x="0" y="0"/>
          <a:chExt cx="0" cy="0"/>
        </a:xfrm>
      </p:grpSpPr>
      <p:pic>
        <p:nvPicPr>
          <p:cNvPr id="5" name="Picture 4" descr="A motorcycle with a fire coming out of the door&#10;&#10;AI-generated content may be incorrect.">
            <a:extLst>
              <a:ext uri="{FF2B5EF4-FFF2-40B4-BE49-F238E27FC236}">
                <a16:creationId xmlns:a16="http://schemas.microsoft.com/office/drawing/2014/main" id="{76D8737E-EA1B-A392-4FAF-61A694ED1BB8}"/>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a:xfrm>
            <a:off x="0" y="-1"/>
            <a:ext cx="12192000" cy="6977575"/>
          </a:xfrm>
          <a:prstGeom prst="rect">
            <a:avLst/>
          </a:prstGeom>
        </p:spPr>
      </p:pic>
      <p:pic>
        <p:nvPicPr>
          <p:cNvPr id="6" name="Picture 5" descr="A yellow and blue rectangle with white letters&#10;&#10;AI-generated content may be incorrect.">
            <a:extLst>
              <a:ext uri="{FF2B5EF4-FFF2-40B4-BE49-F238E27FC236}">
                <a16:creationId xmlns:a16="http://schemas.microsoft.com/office/drawing/2014/main" id="{74A09F01-2D6D-0C3E-CF33-94AD54090680}"/>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754940" y="795528"/>
            <a:ext cx="3520035" cy="1218269"/>
          </a:xfrm>
          <a:prstGeom prst="rect">
            <a:avLst/>
          </a:prstGeom>
        </p:spPr>
      </p:pic>
      <p:sp>
        <p:nvSpPr>
          <p:cNvPr id="8" name="TextBox 7">
            <a:extLst>
              <a:ext uri="{FF2B5EF4-FFF2-40B4-BE49-F238E27FC236}">
                <a16:creationId xmlns:a16="http://schemas.microsoft.com/office/drawing/2014/main" id="{B649DFB3-53D9-ADD0-1932-5A1228793681}"/>
              </a:ext>
            </a:extLst>
          </p:cNvPr>
          <p:cNvSpPr txBox="1"/>
          <p:nvPr/>
        </p:nvSpPr>
        <p:spPr>
          <a:xfrm>
            <a:off x="754940" y="2213282"/>
            <a:ext cx="7379936" cy="2431435"/>
          </a:xfrm>
          <a:prstGeom prst="rect">
            <a:avLst/>
          </a:prstGeom>
          <a:noFill/>
        </p:spPr>
        <p:txBody>
          <a:bodyPr wrap="square" rtlCol="0">
            <a:spAutoFit/>
          </a:bodyPr>
          <a:lstStyle/>
          <a:p>
            <a:r>
              <a:rPr lang="en-US" sz="6000" dirty="0">
                <a:solidFill>
                  <a:schemeClr val="bg1"/>
                </a:solidFill>
                <a:latin typeface="Arial" panose="020B0604020202020204" pitchFamily="34" charset="0"/>
                <a:cs typeface="Arial" panose="020B0604020202020204" pitchFamily="34" charset="0"/>
              </a:rPr>
              <a:t>Lithium-ion Battery Safety</a:t>
            </a:r>
          </a:p>
          <a:p>
            <a:r>
              <a:rPr lang="en-US" sz="3000" dirty="0">
                <a:solidFill>
                  <a:schemeClr val="bg1"/>
                </a:solidFill>
                <a:latin typeface="Arial" panose="020B0604020202020204" pitchFamily="34" charset="0"/>
                <a:cs typeface="Arial" panose="020B0604020202020204" pitchFamily="34" charset="0"/>
              </a:rPr>
              <a:t>New Technologies Present New Risks</a:t>
            </a:r>
          </a:p>
        </p:txBody>
      </p:sp>
      <p:sp>
        <p:nvSpPr>
          <p:cNvPr id="2" name="TextBox 1">
            <a:extLst>
              <a:ext uri="{FF2B5EF4-FFF2-40B4-BE49-F238E27FC236}">
                <a16:creationId xmlns:a16="http://schemas.microsoft.com/office/drawing/2014/main" id="{A57D5CF9-B69C-51FE-D18F-C079A3FD9E27}"/>
              </a:ext>
            </a:extLst>
          </p:cNvPr>
          <p:cNvSpPr txBox="1"/>
          <p:nvPr/>
        </p:nvSpPr>
        <p:spPr>
          <a:xfrm>
            <a:off x="9386277" y="6396771"/>
            <a:ext cx="2481770" cy="276999"/>
          </a:xfrm>
          <a:prstGeom prst="rect">
            <a:avLst/>
          </a:prstGeom>
          <a:noFill/>
        </p:spPr>
        <p:txBody>
          <a:bodyPr wrap="none" rtlCol="0">
            <a:spAutoFit/>
          </a:bodyPr>
          <a:lstStyle/>
          <a:p>
            <a:r>
              <a:rPr lang="en-US" baseline="30000" dirty="0">
                <a:solidFill>
                  <a:schemeClr val="bg1"/>
                </a:solidFill>
                <a:latin typeface="UL Moderat Condensed" pitchFamily="50" charset="0"/>
              </a:rPr>
              <a:t>© 2025 Underwriters Laboratories Inc.</a:t>
            </a:r>
          </a:p>
        </p:txBody>
      </p:sp>
      <p:pic>
        <p:nvPicPr>
          <p:cNvPr id="4" name="Picture 3" descr="A black background with white text&#10;&#10;AI-generated content may be incorrect.">
            <a:extLst>
              <a:ext uri="{FF2B5EF4-FFF2-40B4-BE49-F238E27FC236}">
                <a16:creationId xmlns:a16="http://schemas.microsoft.com/office/drawing/2014/main" id="{22E16BB8-640A-019B-D8EA-84CF93E72491}"/>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376708" y="5784075"/>
            <a:ext cx="2617403" cy="751195"/>
          </a:xfrm>
          <a:prstGeom prst="rect">
            <a:avLst/>
          </a:prstGeom>
        </p:spPr>
      </p:pic>
    </p:spTree>
    <p:extLst>
      <p:ext uri="{BB962C8B-B14F-4D97-AF65-F5344CB8AC3E}">
        <p14:creationId xmlns:p14="http://schemas.microsoft.com/office/powerpoint/2010/main" val="1644263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E7F2B-99FE-8410-C84C-658681832A50}"/>
            </a:ext>
          </a:extLst>
        </p:cNvPr>
        <p:cNvGrpSpPr/>
        <p:nvPr/>
      </p:nvGrpSpPr>
      <p:grpSpPr>
        <a:xfrm>
          <a:off x="0" y="0"/>
          <a:ext cx="0" cy="0"/>
          <a:chOff x="0" y="0"/>
          <a:chExt cx="0" cy="0"/>
        </a:xfrm>
      </p:grpSpPr>
      <p:pic>
        <p:nvPicPr>
          <p:cNvPr id="9" name="Picture 8" descr="Blue text on a black background&#10;&#10;AI-generated content may be incorrect.">
            <a:extLst>
              <a:ext uri="{FF2B5EF4-FFF2-40B4-BE49-F238E27FC236}">
                <a16:creationId xmlns:a16="http://schemas.microsoft.com/office/drawing/2014/main" id="{5259C03B-B651-473A-C39D-833495A9E3BA}"/>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pic>
        <p:nvPicPr>
          <p:cNvPr id="5" name="Picture 4" descr="A yellow and blue rectangle with white letters&#10;&#10;AI-generated content may be incorrect.">
            <a:extLst>
              <a:ext uri="{FF2B5EF4-FFF2-40B4-BE49-F238E27FC236}">
                <a16:creationId xmlns:a16="http://schemas.microsoft.com/office/drawing/2014/main" id="{633EF521-2D9D-8584-8388-F8A6ADDAF57C}"/>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650786" y="6196082"/>
            <a:ext cx="1237734" cy="428375"/>
          </a:xfrm>
          <a:prstGeom prst="rect">
            <a:avLst/>
          </a:prstGeom>
        </p:spPr>
      </p:pic>
      <p:sp>
        <p:nvSpPr>
          <p:cNvPr id="8" name="TextBox 7">
            <a:extLst>
              <a:ext uri="{FF2B5EF4-FFF2-40B4-BE49-F238E27FC236}">
                <a16:creationId xmlns:a16="http://schemas.microsoft.com/office/drawing/2014/main" id="{95B04733-A2EE-52B2-5ADA-766148827E4C}"/>
              </a:ext>
            </a:extLst>
          </p:cNvPr>
          <p:cNvSpPr txBox="1"/>
          <p:nvPr/>
        </p:nvSpPr>
        <p:spPr>
          <a:xfrm>
            <a:off x="726912" y="1600200"/>
            <a:ext cx="4818860" cy="2769989"/>
          </a:xfrm>
          <a:prstGeom prst="rect">
            <a:avLst/>
          </a:prstGeom>
          <a:noFill/>
        </p:spPr>
        <p:txBody>
          <a:bodyPr wrap="square" rtlCol="0">
            <a:spAutoFit/>
          </a:bodyPr>
          <a:lstStyle/>
          <a:p>
            <a:pPr>
              <a:spcBef>
                <a:spcPts val="800"/>
              </a:spcBef>
              <a:spcAft>
                <a:spcPts val="800"/>
              </a:spcAft>
            </a:pPr>
            <a:r>
              <a:rPr lang="en-US" sz="2200" dirty="0">
                <a:latin typeface="Arial" panose="020B0604020202020204" pitchFamily="34" charset="0"/>
                <a:cs typeface="Arial" panose="020B0604020202020204" pitchFamily="34" charset="0"/>
              </a:rPr>
              <a:t>New technology</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Lithium-ion (Li-ion) is the most popular rechargeable battery chemistry used today.</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Li-ion batteries consist of a single or multiple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Li-ion cells along with a protective circuit board.</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ea typeface="Times New Roman" panose="02020603050405020304" pitchFamily="18" charset="0"/>
                <a:cs typeface="Arial" panose="020B0604020202020204" pitchFamily="34" charset="0"/>
              </a:rPr>
              <a:t>Li-ion battery-powered devices can be found in the home and workplace in products too numerous to count.</a:t>
            </a:r>
            <a:endParaRPr lang="en-US" sz="1600" dirty="0">
              <a:latin typeface="Arial" panose="020B0604020202020204" pitchFamily="34" charset="0"/>
              <a:cs typeface="Arial" panose="020B0604020202020204" pitchFamily="34" charset="0"/>
            </a:endParaRPr>
          </a:p>
        </p:txBody>
      </p:sp>
      <p:pic>
        <p:nvPicPr>
          <p:cNvPr id="4" name="Picture 3" descr="A blue circle on a black background&#10;&#10;AI-generated content may be incorrect.">
            <a:extLst>
              <a:ext uri="{FF2B5EF4-FFF2-40B4-BE49-F238E27FC236}">
                <a16:creationId xmlns:a16="http://schemas.microsoft.com/office/drawing/2014/main" id="{8B494CD1-EA18-946C-FCCE-DB0665196CAB}"/>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6373531" y="5209382"/>
            <a:ext cx="635648" cy="635648"/>
          </a:xfrm>
          <a:prstGeom prst="rect">
            <a:avLst/>
          </a:prstGeom>
        </p:spPr>
      </p:pic>
      <p:pic>
        <p:nvPicPr>
          <p:cNvPr id="7" name="Picture 6" descr="A blue circle in a black background&#10;&#10;AI-generated content may be incorrect.">
            <a:extLst>
              <a:ext uri="{FF2B5EF4-FFF2-40B4-BE49-F238E27FC236}">
                <a16:creationId xmlns:a16="http://schemas.microsoft.com/office/drawing/2014/main" id="{C82C2F38-3F68-5D5E-4F32-7E93930B7650}"/>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6381092" y="4324468"/>
            <a:ext cx="635648" cy="635648"/>
          </a:xfrm>
          <a:prstGeom prst="rect">
            <a:avLst/>
          </a:prstGeom>
        </p:spPr>
      </p:pic>
      <p:pic>
        <p:nvPicPr>
          <p:cNvPr id="12" name="Picture 11" descr="A blue dot in a black background&#10;&#10;AI-generated content may be incorrect.">
            <a:extLst>
              <a:ext uri="{FF2B5EF4-FFF2-40B4-BE49-F238E27FC236}">
                <a16:creationId xmlns:a16="http://schemas.microsoft.com/office/drawing/2014/main" id="{155D8614-8397-29DD-CCD4-15D450FE4386}"/>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7941545" y="4374761"/>
            <a:ext cx="635648" cy="635648"/>
          </a:xfrm>
          <a:prstGeom prst="rect">
            <a:avLst/>
          </a:prstGeom>
        </p:spPr>
      </p:pic>
      <p:pic>
        <p:nvPicPr>
          <p:cNvPr id="14" name="Picture 13" descr="A blue circles on a black background&#10;&#10;AI-generated content may be incorrect.">
            <a:extLst>
              <a:ext uri="{FF2B5EF4-FFF2-40B4-BE49-F238E27FC236}">
                <a16:creationId xmlns:a16="http://schemas.microsoft.com/office/drawing/2014/main" id="{BC08EE89-1869-35D6-5DBF-6BD890C915E0}"/>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7892978" y="5203667"/>
            <a:ext cx="635648" cy="635648"/>
          </a:xfrm>
          <a:prstGeom prst="rect">
            <a:avLst/>
          </a:prstGeom>
        </p:spPr>
      </p:pic>
      <p:pic>
        <p:nvPicPr>
          <p:cNvPr id="18" name="Picture 17" descr="A blue circle in the dark&#10;&#10;AI-generated content may be incorrect.">
            <a:extLst>
              <a:ext uri="{FF2B5EF4-FFF2-40B4-BE49-F238E27FC236}">
                <a16:creationId xmlns:a16="http://schemas.microsoft.com/office/drawing/2014/main" id="{C995DFF4-6BD8-294A-A686-DF3EC69D4331}"/>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9548984" y="4312442"/>
            <a:ext cx="635648" cy="635648"/>
          </a:xfrm>
          <a:prstGeom prst="rect">
            <a:avLst/>
          </a:prstGeom>
        </p:spPr>
      </p:pic>
      <p:pic>
        <p:nvPicPr>
          <p:cNvPr id="20" name="Picture 19" descr="A blue dot in a black background&#10;&#10;AI-generated content may be incorrect.">
            <a:extLst>
              <a:ext uri="{FF2B5EF4-FFF2-40B4-BE49-F238E27FC236}">
                <a16:creationId xmlns:a16="http://schemas.microsoft.com/office/drawing/2014/main" id="{070D6C6A-51C2-7B96-C61F-EC49895902E2}"/>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9460992" y="5223670"/>
            <a:ext cx="635648" cy="635648"/>
          </a:xfrm>
          <a:prstGeom prst="rect">
            <a:avLst/>
          </a:prstGeom>
        </p:spPr>
      </p:pic>
      <p:sp>
        <p:nvSpPr>
          <p:cNvPr id="6" name="TextBox 5">
            <a:extLst>
              <a:ext uri="{FF2B5EF4-FFF2-40B4-BE49-F238E27FC236}">
                <a16:creationId xmlns:a16="http://schemas.microsoft.com/office/drawing/2014/main" id="{E9A6754E-C9F6-2047-9FD4-D4120C8D68C1}"/>
              </a:ext>
            </a:extLst>
          </p:cNvPr>
          <p:cNvSpPr txBox="1"/>
          <p:nvPr/>
        </p:nvSpPr>
        <p:spPr>
          <a:xfrm>
            <a:off x="722069" y="429768"/>
            <a:ext cx="9928717" cy="982513"/>
          </a:xfrm>
          <a:prstGeom prst="rect">
            <a:avLst/>
          </a:prstGeom>
          <a:noFill/>
        </p:spPr>
        <p:txBody>
          <a:bodyPr wrap="square" rtlCol="0">
            <a:spAutoFit/>
          </a:bodyPr>
          <a:lstStyle/>
          <a:p>
            <a:pPr>
              <a:lnSpc>
                <a:spcPct val="150000"/>
              </a:lnSpc>
            </a:pPr>
            <a:r>
              <a:rPr lang="en-US" sz="4400" dirty="0">
                <a:latin typeface="Arial" panose="020B0604020202020204" pitchFamily="34" charset="0"/>
                <a:cs typeface="Arial" panose="020B0604020202020204" pitchFamily="34" charset="0"/>
              </a:rPr>
              <a:t>What is a lithium-ion battery?</a:t>
            </a:r>
          </a:p>
        </p:txBody>
      </p:sp>
      <p:sp>
        <p:nvSpPr>
          <p:cNvPr id="11" name="TextBox 10">
            <a:extLst>
              <a:ext uri="{FF2B5EF4-FFF2-40B4-BE49-F238E27FC236}">
                <a16:creationId xmlns:a16="http://schemas.microsoft.com/office/drawing/2014/main" id="{05DC124B-AA8D-04EE-4B34-00792840E08B}"/>
              </a:ext>
            </a:extLst>
          </p:cNvPr>
          <p:cNvSpPr txBox="1"/>
          <p:nvPr/>
        </p:nvSpPr>
        <p:spPr>
          <a:xfrm>
            <a:off x="6323575" y="1523913"/>
            <a:ext cx="4454154" cy="2575064"/>
          </a:xfrm>
          <a:prstGeom prst="rect">
            <a:avLst/>
          </a:prstGeom>
          <a:noFill/>
        </p:spPr>
        <p:txBody>
          <a:bodyPr wrap="square" rtlCol="0">
            <a:spAutoFit/>
          </a:bodyPr>
          <a:lstStyle/>
          <a:p>
            <a:pPr>
              <a:spcBef>
                <a:spcPts val="800"/>
              </a:spcBef>
              <a:spcAft>
                <a:spcPts val="800"/>
              </a:spcAft>
            </a:pPr>
            <a:r>
              <a:rPr lang="en-US" sz="2200" dirty="0">
                <a:latin typeface="Arial" panose="020B0604020202020204" pitchFamily="34" charset="0"/>
                <a:cs typeface="Arial" panose="020B0604020202020204" pitchFamily="34" charset="0"/>
              </a:rPr>
              <a:t>Common products with li-ion batteries</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Cell phones</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Laptops</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Electric power tools</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Wheelchairs</a:t>
            </a:r>
          </a:p>
        </p:txBody>
      </p:sp>
      <p:sp>
        <p:nvSpPr>
          <p:cNvPr id="15" name="TextBox 14">
            <a:extLst>
              <a:ext uri="{FF2B5EF4-FFF2-40B4-BE49-F238E27FC236}">
                <a16:creationId xmlns:a16="http://schemas.microsoft.com/office/drawing/2014/main" id="{1024FBC6-88F4-ABFA-DC9A-933A05439240}"/>
              </a:ext>
            </a:extLst>
          </p:cNvPr>
          <p:cNvSpPr txBox="1"/>
          <p:nvPr/>
        </p:nvSpPr>
        <p:spPr>
          <a:xfrm>
            <a:off x="8480148" y="2406206"/>
            <a:ext cx="3408372" cy="1692771"/>
          </a:xfrm>
          <a:prstGeom prst="rect">
            <a:avLst/>
          </a:prstGeom>
          <a:noFill/>
        </p:spPr>
        <p:txBody>
          <a:bodyPr wrap="square">
            <a:spAutoFit/>
          </a:bodyPr>
          <a:lstStyle/>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Law mowers</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E-Bike</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E-Scooters</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Electric vehicles</a:t>
            </a:r>
          </a:p>
        </p:txBody>
      </p:sp>
    </p:spTree>
    <p:extLst>
      <p:ext uri="{BB962C8B-B14F-4D97-AF65-F5344CB8AC3E}">
        <p14:creationId xmlns:p14="http://schemas.microsoft.com/office/powerpoint/2010/main" val="4283558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D3ABC-F51A-1104-1309-99E2E5F50723}"/>
            </a:ext>
          </a:extLst>
        </p:cNvPr>
        <p:cNvGrpSpPr/>
        <p:nvPr/>
      </p:nvGrpSpPr>
      <p:grpSpPr>
        <a:xfrm>
          <a:off x="0" y="0"/>
          <a:ext cx="0" cy="0"/>
          <a:chOff x="0" y="0"/>
          <a:chExt cx="0" cy="0"/>
        </a:xfrm>
      </p:grpSpPr>
      <p:pic>
        <p:nvPicPr>
          <p:cNvPr id="9" name="Picture 8" descr="Blue text on a black background&#10;&#10;AI-generated content may be incorrect.">
            <a:extLst>
              <a:ext uri="{FF2B5EF4-FFF2-40B4-BE49-F238E27FC236}">
                <a16:creationId xmlns:a16="http://schemas.microsoft.com/office/drawing/2014/main" id="{F322B77D-A412-A15B-38B6-A20977F51899}"/>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pic>
        <p:nvPicPr>
          <p:cNvPr id="5" name="Picture 4" descr="A yellow and blue rectangle with white letters&#10;&#10;AI-generated content may be incorrect.">
            <a:extLst>
              <a:ext uri="{FF2B5EF4-FFF2-40B4-BE49-F238E27FC236}">
                <a16:creationId xmlns:a16="http://schemas.microsoft.com/office/drawing/2014/main" id="{D7089AB9-A05A-C481-257A-12F825C095FA}"/>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650786" y="6196082"/>
            <a:ext cx="1237734" cy="428375"/>
          </a:xfrm>
          <a:prstGeom prst="rect">
            <a:avLst/>
          </a:prstGeom>
        </p:spPr>
      </p:pic>
      <p:sp>
        <p:nvSpPr>
          <p:cNvPr id="8" name="TextBox 7">
            <a:extLst>
              <a:ext uri="{FF2B5EF4-FFF2-40B4-BE49-F238E27FC236}">
                <a16:creationId xmlns:a16="http://schemas.microsoft.com/office/drawing/2014/main" id="{61CC7673-A13B-4DF1-1AAF-F15E507328FD}"/>
              </a:ext>
            </a:extLst>
          </p:cNvPr>
          <p:cNvSpPr txBox="1"/>
          <p:nvPr/>
        </p:nvSpPr>
        <p:spPr>
          <a:xfrm>
            <a:off x="691244" y="2447403"/>
            <a:ext cx="5066188" cy="2564805"/>
          </a:xfrm>
          <a:prstGeom prst="rect">
            <a:avLst/>
          </a:prstGeom>
          <a:noFill/>
        </p:spPr>
        <p:txBody>
          <a:bodyPr wrap="square" rtlCol="0">
            <a:spAutoFit/>
          </a:bodyPr>
          <a:lstStyle/>
          <a:p>
            <a:pPr>
              <a:spcBef>
                <a:spcPts val="800"/>
              </a:spcBef>
              <a:spcAft>
                <a:spcPts val="800"/>
              </a:spcAft>
            </a:pPr>
            <a:r>
              <a:rPr lang="en-US" sz="2200" dirty="0">
                <a:latin typeface="Arial" panose="020B0604020202020204" pitchFamily="34" charset="0"/>
                <a:cs typeface="Arial" panose="020B0604020202020204" pitchFamily="34" charset="0"/>
              </a:rPr>
              <a:t>New Risks</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Lithium-ion batteries have the potential to overheat, catch fire, and cause explosions if they go into thermal runaway.</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Thermal runaway occurs when the temperature inside the battery increases so much that the lithium-ion cell cannot dissipate heat and enters an uncontrollable self-heating state.</a:t>
            </a:r>
          </a:p>
        </p:txBody>
      </p:sp>
      <p:sp>
        <p:nvSpPr>
          <p:cNvPr id="10" name="TextBox 9">
            <a:extLst>
              <a:ext uri="{FF2B5EF4-FFF2-40B4-BE49-F238E27FC236}">
                <a16:creationId xmlns:a16="http://schemas.microsoft.com/office/drawing/2014/main" id="{7D8E1208-E3C2-4672-FA24-B9CB8B3E71E4}"/>
              </a:ext>
            </a:extLst>
          </p:cNvPr>
          <p:cNvSpPr txBox="1"/>
          <p:nvPr/>
        </p:nvSpPr>
        <p:spPr>
          <a:xfrm>
            <a:off x="6096000" y="2473539"/>
            <a:ext cx="5066188" cy="2821285"/>
          </a:xfrm>
          <a:prstGeom prst="rect">
            <a:avLst/>
          </a:prstGeom>
          <a:noFill/>
        </p:spPr>
        <p:txBody>
          <a:bodyPr wrap="square" rtlCol="0">
            <a:spAutoFit/>
          </a:bodyPr>
          <a:lstStyle/>
          <a:p>
            <a:pPr>
              <a:spcBef>
                <a:spcPts val="800"/>
              </a:spcBef>
              <a:spcAft>
                <a:spcPts val="800"/>
              </a:spcAft>
            </a:pPr>
            <a:r>
              <a:rPr lang="en-US" sz="2200" dirty="0">
                <a:latin typeface="Arial" panose="020B0604020202020204" pitchFamily="34" charset="0"/>
                <a:cs typeface="Arial" panose="020B0604020202020204" pitchFamily="34" charset="0"/>
              </a:rPr>
              <a:t>What causes Li-ion batteries to go into thermal runaway?</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Damage</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Electrochemical abuse from overcharging or draining</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High- or low-temperature environments</a:t>
            </a:r>
          </a:p>
          <a:p>
            <a:pPr marL="171450" indent="-171450">
              <a:spcBef>
                <a:spcPts val="800"/>
              </a:spcBef>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Internal short-circuit</a:t>
            </a:r>
          </a:p>
        </p:txBody>
      </p:sp>
      <p:sp>
        <p:nvSpPr>
          <p:cNvPr id="7" name="TextBox 6">
            <a:extLst>
              <a:ext uri="{FF2B5EF4-FFF2-40B4-BE49-F238E27FC236}">
                <a16:creationId xmlns:a16="http://schemas.microsoft.com/office/drawing/2014/main" id="{216E3192-D906-C379-A008-C9BC164D6D73}"/>
              </a:ext>
            </a:extLst>
          </p:cNvPr>
          <p:cNvSpPr txBox="1"/>
          <p:nvPr/>
        </p:nvSpPr>
        <p:spPr>
          <a:xfrm>
            <a:off x="722068" y="649224"/>
            <a:ext cx="10640876" cy="1446550"/>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What are the risks associated with li-ion batteries?</a:t>
            </a:r>
          </a:p>
        </p:txBody>
      </p:sp>
    </p:spTree>
    <p:extLst>
      <p:ext uri="{BB962C8B-B14F-4D97-AF65-F5344CB8AC3E}">
        <p14:creationId xmlns:p14="http://schemas.microsoft.com/office/powerpoint/2010/main" val="3449290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4CF9B-54FE-610D-41D0-5D282F974AA8}"/>
            </a:ext>
          </a:extLst>
        </p:cNvPr>
        <p:cNvGrpSpPr/>
        <p:nvPr/>
      </p:nvGrpSpPr>
      <p:grpSpPr>
        <a:xfrm>
          <a:off x="0" y="0"/>
          <a:ext cx="0" cy="0"/>
          <a:chOff x="0" y="0"/>
          <a:chExt cx="0" cy="0"/>
        </a:xfrm>
      </p:grpSpPr>
      <p:pic>
        <p:nvPicPr>
          <p:cNvPr id="9" name="Picture 8" descr="Blue text on a black background&#10;&#10;AI-generated content may be incorrect.">
            <a:extLst>
              <a:ext uri="{FF2B5EF4-FFF2-40B4-BE49-F238E27FC236}">
                <a16:creationId xmlns:a16="http://schemas.microsoft.com/office/drawing/2014/main" id="{8C09EB36-69F7-1ED5-96DD-EFA9905B3940}"/>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pic>
        <p:nvPicPr>
          <p:cNvPr id="5" name="Picture 4" descr="A yellow and blue rectangle with white letters&#10;&#10;AI-generated content may be incorrect.">
            <a:extLst>
              <a:ext uri="{FF2B5EF4-FFF2-40B4-BE49-F238E27FC236}">
                <a16:creationId xmlns:a16="http://schemas.microsoft.com/office/drawing/2014/main" id="{C84DC90D-45AF-61F4-2C1B-6B90D25FE251}"/>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650786" y="6196082"/>
            <a:ext cx="1237734" cy="428375"/>
          </a:xfrm>
          <a:prstGeom prst="rect">
            <a:avLst/>
          </a:prstGeom>
        </p:spPr>
      </p:pic>
      <p:sp>
        <p:nvSpPr>
          <p:cNvPr id="2" name="TextBox 1">
            <a:extLst>
              <a:ext uri="{FF2B5EF4-FFF2-40B4-BE49-F238E27FC236}">
                <a16:creationId xmlns:a16="http://schemas.microsoft.com/office/drawing/2014/main" id="{3A35C954-B527-AF05-F0D9-347D30B06664}"/>
              </a:ext>
            </a:extLst>
          </p:cNvPr>
          <p:cNvSpPr txBox="1"/>
          <p:nvPr/>
        </p:nvSpPr>
        <p:spPr>
          <a:xfrm>
            <a:off x="7156678" y="2327538"/>
            <a:ext cx="1951162" cy="369332"/>
          </a:xfrm>
          <a:prstGeom prst="rect">
            <a:avLst/>
          </a:prstGeom>
          <a:noFill/>
        </p:spPr>
        <p:txBody>
          <a:bodyPr wrap="square" rtlCol="0">
            <a:spAutoFit/>
          </a:bodyPr>
          <a:lstStyle/>
          <a:p>
            <a:pPr>
              <a:spcBef>
                <a:spcPts val="800"/>
              </a:spcBef>
              <a:spcAft>
                <a:spcPts val="800"/>
              </a:spcAft>
            </a:pPr>
            <a:r>
              <a:rPr lang="en-US" dirty="0">
                <a:latin typeface="Arial" panose="020B0604020202020204" pitchFamily="34" charset="0"/>
                <a:cs typeface="Arial" panose="020B0604020202020204" pitchFamily="34" charset="0"/>
              </a:rPr>
              <a:t>Incidents in 2024</a:t>
            </a:r>
          </a:p>
        </p:txBody>
      </p:sp>
      <p:pic>
        <p:nvPicPr>
          <p:cNvPr id="6" name="Picture 5" descr="A blue circle with white and black background&#10;&#10;AI-generated content may be incorrect.">
            <a:extLst>
              <a:ext uri="{FF2B5EF4-FFF2-40B4-BE49-F238E27FC236}">
                <a16:creationId xmlns:a16="http://schemas.microsoft.com/office/drawing/2014/main" id="{313000DB-33E0-8808-A4A3-AC8DC9016B85}"/>
              </a:ext>
            </a:extLst>
          </p:cNvPr>
          <p:cNvPicPr>
            <a:picLocks noChangeAspect="1"/>
          </p:cNvPicPr>
          <p:nvPr/>
        </p:nvPicPr>
        <p:blipFill>
          <a:blip r:embed="rId5" cstate="email">
            <a:extLst>
              <a:ext uri="{28A0092B-C50C-407E-A947-70E740481C1C}">
                <a14:useLocalDpi xmlns:a14="http://schemas.microsoft.com/office/drawing/2010/main" val="0"/>
              </a:ext>
            </a:extLst>
          </a:blip>
          <a:srcRect b="-2181"/>
          <a:stretch>
            <a:fillRect/>
          </a:stretch>
        </p:blipFill>
        <p:spPr>
          <a:xfrm>
            <a:off x="7291248" y="3050812"/>
            <a:ext cx="2646899" cy="2701917"/>
          </a:xfrm>
          <a:prstGeom prst="rect">
            <a:avLst/>
          </a:prstGeom>
        </p:spPr>
      </p:pic>
      <p:sp>
        <p:nvSpPr>
          <p:cNvPr id="7" name="TextBox 6">
            <a:extLst>
              <a:ext uri="{FF2B5EF4-FFF2-40B4-BE49-F238E27FC236}">
                <a16:creationId xmlns:a16="http://schemas.microsoft.com/office/drawing/2014/main" id="{C74ADE5E-DB54-EDE3-08DB-33648188614B}"/>
              </a:ext>
            </a:extLst>
          </p:cNvPr>
          <p:cNvSpPr txBox="1"/>
          <p:nvPr/>
        </p:nvSpPr>
        <p:spPr>
          <a:xfrm>
            <a:off x="722067" y="2775196"/>
            <a:ext cx="2235441" cy="338554"/>
          </a:xfrm>
          <a:prstGeom prst="rect">
            <a:avLst/>
          </a:prstGeom>
          <a:noFill/>
        </p:spPr>
        <p:txBody>
          <a:bodyPr wrap="square" rtlCol="0">
            <a:spAutoFit/>
          </a:bodyPr>
          <a:lstStyle/>
          <a:p>
            <a:pPr>
              <a:spcBef>
                <a:spcPts val="800"/>
              </a:spcBef>
              <a:spcAft>
                <a:spcPts val="800"/>
              </a:spcAft>
            </a:pPr>
            <a:r>
              <a:rPr lang="en-US" sz="1600" dirty="0">
                <a:latin typeface="Arial" panose="020B0604020202020204" pitchFamily="34" charset="0"/>
                <a:cs typeface="Arial" panose="020B0604020202020204" pitchFamily="34" charset="0"/>
              </a:rPr>
              <a:t>Consumer Products</a:t>
            </a:r>
          </a:p>
        </p:txBody>
      </p:sp>
      <p:sp>
        <p:nvSpPr>
          <p:cNvPr id="11" name="TextBox 10">
            <a:extLst>
              <a:ext uri="{FF2B5EF4-FFF2-40B4-BE49-F238E27FC236}">
                <a16:creationId xmlns:a16="http://schemas.microsoft.com/office/drawing/2014/main" id="{523BC6C4-B6ED-42CB-01C6-79A613BE48C1}"/>
              </a:ext>
            </a:extLst>
          </p:cNvPr>
          <p:cNvSpPr txBox="1"/>
          <p:nvPr/>
        </p:nvSpPr>
        <p:spPr>
          <a:xfrm>
            <a:off x="3638110" y="2790585"/>
            <a:ext cx="3158978" cy="338554"/>
          </a:xfrm>
          <a:prstGeom prst="rect">
            <a:avLst/>
          </a:prstGeom>
          <a:noFill/>
        </p:spPr>
        <p:txBody>
          <a:bodyPr wrap="square" rtlCol="0">
            <a:spAutoFit/>
          </a:bodyPr>
          <a:lstStyle/>
          <a:p>
            <a:pPr>
              <a:spcBef>
                <a:spcPts val="800"/>
              </a:spcBef>
              <a:spcAft>
                <a:spcPts val="800"/>
              </a:spcAft>
            </a:pPr>
            <a:r>
              <a:rPr lang="en-US" sz="1600" dirty="0">
                <a:latin typeface="Arial" panose="020B0604020202020204" pitchFamily="34" charset="0"/>
                <a:cs typeface="Arial" panose="020B0604020202020204" pitchFamily="34" charset="0"/>
              </a:rPr>
              <a:t>Micro-Mobility Devices (&lt;20mph)</a:t>
            </a:r>
          </a:p>
        </p:txBody>
      </p:sp>
      <p:pic>
        <p:nvPicPr>
          <p:cNvPr id="13" name="Picture 12" descr="A blue and white light on a black background&#10;&#10;AI-generated content may be incorrect.">
            <a:extLst>
              <a:ext uri="{FF2B5EF4-FFF2-40B4-BE49-F238E27FC236}">
                <a16:creationId xmlns:a16="http://schemas.microsoft.com/office/drawing/2014/main" id="{C1C70A89-82EF-1129-6C85-B1D4F7875B14}"/>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4104834" y="3279362"/>
            <a:ext cx="1203381" cy="677818"/>
          </a:xfrm>
          <a:prstGeom prst="rect">
            <a:avLst/>
          </a:prstGeom>
        </p:spPr>
      </p:pic>
      <p:pic>
        <p:nvPicPr>
          <p:cNvPr id="15" name="Picture 14" descr="A blue circle on a black background&#10;&#10;AI-generated content may be incorrect.">
            <a:extLst>
              <a:ext uri="{FF2B5EF4-FFF2-40B4-BE49-F238E27FC236}">
                <a16:creationId xmlns:a16="http://schemas.microsoft.com/office/drawing/2014/main" id="{74FB5A15-2663-54A4-9340-8E8BF5FE8E2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1144636" y="3213229"/>
            <a:ext cx="959335" cy="810085"/>
          </a:xfrm>
          <a:prstGeom prst="rect">
            <a:avLst/>
          </a:prstGeom>
        </p:spPr>
      </p:pic>
      <p:sp>
        <p:nvSpPr>
          <p:cNvPr id="16" name="TextBox 15">
            <a:extLst>
              <a:ext uri="{FF2B5EF4-FFF2-40B4-BE49-F238E27FC236}">
                <a16:creationId xmlns:a16="http://schemas.microsoft.com/office/drawing/2014/main" id="{2EF15641-5525-33BD-5D8F-EDE9FFB6781C}"/>
              </a:ext>
            </a:extLst>
          </p:cNvPr>
          <p:cNvSpPr txBox="1"/>
          <p:nvPr/>
        </p:nvSpPr>
        <p:spPr>
          <a:xfrm>
            <a:off x="1709059" y="4335657"/>
            <a:ext cx="1804237" cy="307777"/>
          </a:xfrm>
          <a:prstGeom prst="rect">
            <a:avLst/>
          </a:prstGeom>
          <a:noFill/>
        </p:spPr>
        <p:txBody>
          <a:bodyPr wrap="square" rtlCol="0">
            <a:spAutoFit/>
          </a:bodyPr>
          <a:lstStyle/>
          <a:p>
            <a:pPr>
              <a:spcBef>
                <a:spcPts val="800"/>
              </a:spcBef>
              <a:spcAft>
                <a:spcPts val="800"/>
              </a:spcAft>
            </a:pPr>
            <a:r>
              <a:rPr lang="en-US" sz="1400" dirty="0">
                <a:latin typeface="Arial" panose="020B0604020202020204" pitchFamily="34" charset="0"/>
                <a:cs typeface="Arial" panose="020B0604020202020204" pitchFamily="34" charset="0"/>
              </a:rPr>
              <a:t>Total Injuries</a:t>
            </a:r>
          </a:p>
        </p:txBody>
      </p:sp>
      <p:sp>
        <p:nvSpPr>
          <p:cNvPr id="18" name="TextBox 17">
            <a:extLst>
              <a:ext uri="{FF2B5EF4-FFF2-40B4-BE49-F238E27FC236}">
                <a16:creationId xmlns:a16="http://schemas.microsoft.com/office/drawing/2014/main" id="{5F339C74-EE69-39C2-216D-F8ACDC5959D5}"/>
              </a:ext>
            </a:extLst>
          </p:cNvPr>
          <p:cNvSpPr txBox="1"/>
          <p:nvPr/>
        </p:nvSpPr>
        <p:spPr>
          <a:xfrm>
            <a:off x="749724" y="4254433"/>
            <a:ext cx="959335" cy="1036181"/>
          </a:xfrm>
          <a:prstGeom prst="rect">
            <a:avLst/>
          </a:prstGeom>
          <a:noFill/>
        </p:spPr>
        <p:txBody>
          <a:bodyPr wrap="square" rtlCol="0">
            <a:spAutoFit/>
          </a:bodyPr>
          <a:lstStyle/>
          <a:p>
            <a:pPr algn="r">
              <a:spcBef>
                <a:spcPts val="800"/>
              </a:spcBef>
              <a:spcAft>
                <a:spcPts val="800"/>
              </a:spcAft>
            </a:pPr>
            <a:r>
              <a:rPr lang="en-US" sz="2400" b="1" dirty="0">
                <a:latin typeface="Arial" panose="020B0604020202020204" pitchFamily="34" charset="0"/>
                <a:cs typeface="Arial" panose="020B0604020202020204" pitchFamily="34" charset="0"/>
              </a:rPr>
              <a:t>2,178</a:t>
            </a:r>
          </a:p>
          <a:p>
            <a:pPr algn="r">
              <a:spcBef>
                <a:spcPts val="800"/>
              </a:spcBef>
              <a:spcAft>
                <a:spcPts val="800"/>
              </a:spcAft>
            </a:pPr>
            <a:r>
              <a:rPr lang="en-US" sz="2400" b="1" dirty="0">
                <a:latin typeface="Arial" panose="020B0604020202020204" pitchFamily="34" charset="0"/>
                <a:cs typeface="Arial" panose="020B0604020202020204" pitchFamily="34" charset="0"/>
              </a:rPr>
              <a:t>199</a:t>
            </a:r>
          </a:p>
        </p:txBody>
      </p:sp>
      <p:sp>
        <p:nvSpPr>
          <p:cNvPr id="23" name="TextBox 22">
            <a:extLst>
              <a:ext uri="{FF2B5EF4-FFF2-40B4-BE49-F238E27FC236}">
                <a16:creationId xmlns:a16="http://schemas.microsoft.com/office/drawing/2014/main" id="{B201A10A-F035-5079-1CA4-797A35F67EB1}"/>
              </a:ext>
            </a:extLst>
          </p:cNvPr>
          <p:cNvSpPr txBox="1"/>
          <p:nvPr/>
        </p:nvSpPr>
        <p:spPr>
          <a:xfrm>
            <a:off x="1709058" y="4909995"/>
            <a:ext cx="1804237" cy="307777"/>
          </a:xfrm>
          <a:prstGeom prst="rect">
            <a:avLst/>
          </a:prstGeom>
          <a:noFill/>
        </p:spPr>
        <p:txBody>
          <a:bodyPr wrap="square" rtlCol="0">
            <a:spAutoFit/>
          </a:bodyPr>
          <a:lstStyle/>
          <a:p>
            <a:pPr>
              <a:spcBef>
                <a:spcPts val="800"/>
              </a:spcBef>
              <a:spcAft>
                <a:spcPts val="800"/>
              </a:spcAft>
            </a:pPr>
            <a:r>
              <a:rPr lang="en-US" sz="1400" dirty="0">
                <a:latin typeface="Arial" panose="020B0604020202020204" pitchFamily="34" charset="0"/>
                <a:cs typeface="Arial" panose="020B0604020202020204" pitchFamily="34" charset="0"/>
              </a:rPr>
              <a:t>Total Fatalities</a:t>
            </a:r>
          </a:p>
        </p:txBody>
      </p:sp>
      <p:sp>
        <p:nvSpPr>
          <p:cNvPr id="24" name="TextBox 23">
            <a:extLst>
              <a:ext uri="{FF2B5EF4-FFF2-40B4-BE49-F238E27FC236}">
                <a16:creationId xmlns:a16="http://schemas.microsoft.com/office/drawing/2014/main" id="{6872BB79-5BEF-242C-531E-6B93633E30B9}"/>
              </a:ext>
            </a:extLst>
          </p:cNvPr>
          <p:cNvSpPr txBox="1"/>
          <p:nvPr/>
        </p:nvSpPr>
        <p:spPr>
          <a:xfrm>
            <a:off x="4597444" y="4335657"/>
            <a:ext cx="1804237" cy="307777"/>
          </a:xfrm>
          <a:prstGeom prst="rect">
            <a:avLst/>
          </a:prstGeom>
          <a:noFill/>
        </p:spPr>
        <p:txBody>
          <a:bodyPr wrap="square" rtlCol="0">
            <a:spAutoFit/>
          </a:bodyPr>
          <a:lstStyle/>
          <a:p>
            <a:pPr>
              <a:spcBef>
                <a:spcPts val="800"/>
              </a:spcBef>
              <a:spcAft>
                <a:spcPts val="800"/>
              </a:spcAft>
            </a:pPr>
            <a:r>
              <a:rPr lang="en-US" sz="1400" dirty="0">
                <a:latin typeface="Arial" panose="020B0604020202020204" pitchFamily="34" charset="0"/>
                <a:cs typeface="Arial" panose="020B0604020202020204" pitchFamily="34" charset="0"/>
              </a:rPr>
              <a:t>Total Injuries</a:t>
            </a:r>
          </a:p>
        </p:txBody>
      </p:sp>
      <p:sp>
        <p:nvSpPr>
          <p:cNvPr id="25" name="TextBox 24">
            <a:extLst>
              <a:ext uri="{FF2B5EF4-FFF2-40B4-BE49-F238E27FC236}">
                <a16:creationId xmlns:a16="http://schemas.microsoft.com/office/drawing/2014/main" id="{C2DA7E5D-6982-2FF1-E6F1-C98E96218BCA}"/>
              </a:ext>
            </a:extLst>
          </p:cNvPr>
          <p:cNvSpPr txBox="1"/>
          <p:nvPr/>
        </p:nvSpPr>
        <p:spPr>
          <a:xfrm>
            <a:off x="3638109" y="4254433"/>
            <a:ext cx="959335" cy="1036181"/>
          </a:xfrm>
          <a:prstGeom prst="rect">
            <a:avLst/>
          </a:prstGeom>
          <a:noFill/>
        </p:spPr>
        <p:txBody>
          <a:bodyPr wrap="square" rtlCol="0">
            <a:spAutoFit/>
          </a:bodyPr>
          <a:lstStyle/>
          <a:p>
            <a:pPr algn="r">
              <a:spcBef>
                <a:spcPts val="800"/>
              </a:spcBef>
              <a:spcAft>
                <a:spcPts val="800"/>
              </a:spcAft>
            </a:pPr>
            <a:r>
              <a:rPr lang="en-US" sz="2400" b="1" dirty="0">
                <a:latin typeface="Arial" panose="020B0604020202020204" pitchFamily="34" charset="0"/>
                <a:cs typeface="Arial" panose="020B0604020202020204" pitchFamily="34" charset="0"/>
              </a:rPr>
              <a:t>1,982</a:t>
            </a:r>
          </a:p>
          <a:p>
            <a:pPr algn="r">
              <a:spcBef>
                <a:spcPts val="800"/>
              </a:spcBef>
              <a:spcAft>
                <a:spcPts val="800"/>
              </a:spcAft>
            </a:pPr>
            <a:r>
              <a:rPr lang="en-US" sz="2400" b="1" dirty="0">
                <a:latin typeface="Arial" panose="020B0604020202020204" pitchFamily="34" charset="0"/>
                <a:cs typeface="Arial" panose="020B0604020202020204" pitchFamily="34" charset="0"/>
              </a:rPr>
              <a:t>340</a:t>
            </a:r>
          </a:p>
        </p:txBody>
      </p:sp>
      <p:sp>
        <p:nvSpPr>
          <p:cNvPr id="26" name="TextBox 25">
            <a:extLst>
              <a:ext uri="{FF2B5EF4-FFF2-40B4-BE49-F238E27FC236}">
                <a16:creationId xmlns:a16="http://schemas.microsoft.com/office/drawing/2014/main" id="{4D9877C2-65D2-D0F4-2BD4-F525BF710CFB}"/>
              </a:ext>
            </a:extLst>
          </p:cNvPr>
          <p:cNvSpPr txBox="1"/>
          <p:nvPr/>
        </p:nvSpPr>
        <p:spPr>
          <a:xfrm>
            <a:off x="4597443" y="4909995"/>
            <a:ext cx="1804237" cy="307777"/>
          </a:xfrm>
          <a:prstGeom prst="rect">
            <a:avLst/>
          </a:prstGeom>
          <a:noFill/>
        </p:spPr>
        <p:txBody>
          <a:bodyPr wrap="square" rtlCol="0">
            <a:spAutoFit/>
          </a:bodyPr>
          <a:lstStyle/>
          <a:p>
            <a:pPr>
              <a:spcBef>
                <a:spcPts val="800"/>
              </a:spcBef>
              <a:spcAft>
                <a:spcPts val="800"/>
              </a:spcAft>
            </a:pPr>
            <a:r>
              <a:rPr lang="en-US" sz="1400" dirty="0">
                <a:latin typeface="Arial" panose="020B0604020202020204" pitchFamily="34" charset="0"/>
                <a:cs typeface="Arial" panose="020B0604020202020204" pitchFamily="34" charset="0"/>
              </a:rPr>
              <a:t>Total Fatalities</a:t>
            </a:r>
          </a:p>
        </p:txBody>
      </p:sp>
      <p:sp>
        <p:nvSpPr>
          <p:cNvPr id="27" name="TextBox 26">
            <a:extLst>
              <a:ext uri="{FF2B5EF4-FFF2-40B4-BE49-F238E27FC236}">
                <a16:creationId xmlns:a16="http://schemas.microsoft.com/office/drawing/2014/main" id="{D4DEC8EA-5A10-0BDD-F7FD-6BB84980FFFE}"/>
              </a:ext>
            </a:extLst>
          </p:cNvPr>
          <p:cNvSpPr txBox="1"/>
          <p:nvPr/>
        </p:nvSpPr>
        <p:spPr>
          <a:xfrm>
            <a:off x="722067" y="2333782"/>
            <a:ext cx="4433748" cy="369332"/>
          </a:xfrm>
          <a:prstGeom prst="rect">
            <a:avLst/>
          </a:prstGeom>
          <a:noFill/>
        </p:spPr>
        <p:txBody>
          <a:bodyPr wrap="square" rtlCol="0">
            <a:spAutoFit/>
          </a:bodyPr>
          <a:lstStyle/>
          <a:p>
            <a:pPr>
              <a:spcBef>
                <a:spcPts val="800"/>
              </a:spcBef>
              <a:spcAft>
                <a:spcPts val="800"/>
              </a:spcAft>
            </a:pPr>
            <a:r>
              <a:rPr lang="en-US" dirty="0">
                <a:latin typeface="Arial" panose="020B0604020202020204" pitchFamily="34" charset="0"/>
                <a:cs typeface="Arial" panose="020B0604020202020204" pitchFamily="34" charset="0"/>
              </a:rPr>
              <a:t>Total incidents reported (1995-2024 YTD)</a:t>
            </a:r>
          </a:p>
        </p:txBody>
      </p:sp>
      <p:cxnSp>
        <p:nvCxnSpPr>
          <p:cNvPr id="45" name="Straight Connector 44">
            <a:extLst>
              <a:ext uri="{FF2B5EF4-FFF2-40B4-BE49-F238E27FC236}">
                <a16:creationId xmlns:a16="http://schemas.microsoft.com/office/drawing/2014/main" id="{A1150320-3DE3-A993-3098-3A6CAAA91888}"/>
              </a:ext>
            </a:extLst>
          </p:cNvPr>
          <p:cNvCxnSpPr>
            <a:cxnSpLocks/>
          </p:cNvCxnSpPr>
          <p:nvPr/>
        </p:nvCxnSpPr>
        <p:spPr>
          <a:xfrm flipH="1">
            <a:off x="8758852" y="3140254"/>
            <a:ext cx="2141926" cy="10038"/>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CE9E171B-62D6-A4E7-8D8E-5EDF9FCF3844}"/>
              </a:ext>
            </a:extLst>
          </p:cNvPr>
          <p:cNvCxnSpPr>
            <a:cxnSpLocks/>
          </p:cNvCxnSpPr>
          <p:nvPr/>
        </p:nvCxnSpPr>
        <p:spPr>
          <a:xfrm flipH="1">
            <a:off x="8758852" y="3368482"/>
            <a:ext cx="214192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68020806-B2B7-EC34-CB81-0FF930625E7B}"/>
              </a:ext>
            </a:extLst>
          </p:cNvPr>
          <p:cNvCxnSpPr>
            <a:cxnSpLocks/>
          </p:cNvCxnSpPr>
          <p:nvPr/>
        </p:nvCxnSpPr>
        <p:spPr>
          <a:xfrm flipH="1">
            <a:off x="8758852" y="3618272"/>
            <a:ext cx="214192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0" name="Oval 49">
            <a:extLst>
              <a:ext uri="{FF2B5EF4-FFF2-40B4-BE49-F238E27FC236}">
                <a16:creationId xmlns:a16="http://schemas.microsoft.com/office/drawing/2014/main" id="{62F956D8-3A1B-6624-CAF7-60AE965FCE94}"/>
              </a:ext>
            </a:extLst>
          </p:cNvPr>
          <p:cNvSpPr/>
          <p:nvPr/>
        </p:nvSpPr>
        <p:spPr>
          <a:xfrm>
            <a:off x="10957090" y="3036259"/>
            <a:ext cx="201549" cy="201549"/>
          </a:xfrm>
          <a:prstGeom prst="ellipse">
            <a:avLst/>
          </a:prstGeom>
          <a:solidFill>
            <a:srgbClr val="0A32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0A32FF"/>
              </a:solidFill>
            </a:endParaRPr>
          </a:p>
        </p:txBody>
      </p:sp>
      <p:sp>
        <p:nvSpPr>
          <p:cNvPr id="51" name="Oval 50">
            <a:extLst>
              <a:ext uri="{FF2B5EF4-FFF2-40B4-BE49-F238E27FC236}">
                <a16:creationId xmlns:a16="http://schemas.microsoft.com/office/drawing/2014/main" id="{48F16F1D-F9AD-E9E3-3785-B8CD9A288920}"/>
              </a:ext>
            </a:extLst>
          </p:cNvPr>
          <p:cNvSpPr/>
          <p:nvPr/>
        </p:nvSpPr>
        <p:spPr>
          <a:xfrm>
            <a:off x="10953477" y="3277492"/>
            <a:ext cx="201549" cy="201549"/>
          </a:xfrm>
          <a:prstGeom prst="ellipse">
            <a:avLst/>
          </a:prstGeom>
          <a:solidFill>
            <a:srgbClr val="00009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0A32FF"/>
              </a:solidFill>
            </a:endParaRPr>
          </a:p>
        </p:txBody>
      </p:sp>
      <p:sp>
        <p:nvSpPr>
          <p:cNvPr id="52" name="Oval 51">
            <a:extLst>
              <a:ext uri="{FF2B5EF4-FFF2-40B4-BE49-F238E27FC236}">
                <a16:creationId xmlns:a16="http://schemas.microsoft.com/office/drawing/2014/main" id="{420CAE67-08D1-4ED8-BD0D-EF1BA73282A9}"/>
              </a:ext>
            </a:extLst>
          </p:cNvPr>
          <p:cNvSpPr/>
          <p:nvPr/>
        </p:nvSpPr>
        <p:spPr>
          <a:xfrm>
            <a:off x="10953476" y="3530302"/>
            <a:ext cx="201549" cy="201549"/>
          </a:xfrm>
          <a:prstGeom prst="ellipse">
            <a:avLst/>
          </a:prstGeom>
          <a:solidFill>
            <a:srgbClr val="E5DD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0A32FF"/>
              </a:solidFill>
            </a:endParaRPr>
          </a:p>
        </p:txBody>
      </p:sp>
      <p:sp>
        <p:nvSpPr>
          <p:cNvPr id="53" name="TextBox 52">
            <a:extLst>
              <a:ext uri="{FF2B5EF4-FFF2-40B4-BE49-F238E27FC236}">
                <a16:creationId xmlns:a16="http://schemas.microsoft.com/office/drawing/2014/main" id="{BFE48402-EBC2-44F7-68E7-81841206BC7B}"/>
              </a:ext>
            </a:extLst>
          </p:cNvPr>
          <p:cNvSpPr txBox="1"/>
          <p:nvPr/>
        </p:nvSpPr>
        <p:spPr>
          <a:xfrm>
            <a:off x="8969106" y="3016926"/>
            <a:ext cx="1129737" cy="261610"/>
          </a:xfrm>
          <a:prstGeom prst="rect">
            <a:avLst/>
          </a:prstGeom>
          <a:solidFill>
            <a:schemeClr val="bg1"/>
          </a:solidFill>
        </p:spPr>
        <p:txBody>
          <a:bodyPr wrap="square" rtlCol="0">
            <a:spAutoFit/>
          </a:bodyPr>
          <a:lstStyle/>
          <a:p>
            <a:pPr>
              <a:spcBef>
                <a:spcPts val="800"/>
              </a:spcBef>
              <a:spcAft>
                <a:spcPts val="800"/>
              </a:spcAft>
            </a:pPr>
            <a:r>
              <a:rPr lang="en-US" sz="1100" dirty="0">
                <a:latin typeface="Arial" panose="020B0604020202020204" pitchFamily="34" charset="0"/>
                <a:cs typeface="Arial" panose="020B0604020202020204" pitchFamily="34" charset="0"/>
              </a:rPr>
              <a:t>Total Incidents</a:t>
            </a:r>
          </a:p>
        </p:txBody>
      </p:sp>
      <p:sp>
        <p:nvSpPr>
          <p:cNvPr id="54" name="TextBox 53">
            <a:extLst>
              <a:ext uri="{FF2B5EF4-FFF2-40B4-BE49-F238E27FC236}">
                <a16:creationId xmlns:a16="http://schemas.microsoft.com/office/drawing/2014/main" id="{172B435A-73AC-220F-86D4-EF81CBDF25F9}"/>
              </a:ext>
            </a:extLst>
          </p:cNvPr>
          <p:cNvSpPr txBox="1"/>
          <p:nvPr/>
        </p:nvSpPr>
        <p:spPr>
          <a:xfrm>
            <a:off x="8969107" y="3247462"/>
            <a:ext cx="1000596" cy="261610"/>
          </a:xfrm>
          <a:prstGeom prst="rect">
            <a:avLst/>
          </a:prstGeom>
          <a:solidFill>
            <a:schemeClr val="bg1"/>
          </a:solidFill>
        </p:spPr>
        <p:txBody>
          <a:bodyPr wrap="square" rtlCol="0">
            <a:spAutoFit/>
          </a:bodyPr>
          <a:lstStyle/>
          <a:p>
            <a:pPr>
              <a:spcBef>
                <a:spcPts val="800"/>
              </a:spcBef>
              <a:spcAft>
                <a:spcPts val="800"/>
              </a:spcAft>
            </a:pPr>
            <a:r>
              <a:rPr lang="en-US" sz="1100" dirty="0">
                <a:latin typeface="Arial" panose="020B0604020202020204" pitchFamily="34" charset="0"/>
                <a:cs typeface="Arial" panose="020B0604020202020204" pitchFamily="34" charset="0"/>
              </a:rPr>
              <a:t>Total Injuries</a:t>
            </a:r>
          </a:p>
        </p:txBody>
      </p:sp>
      <p:sp>
        <p:nvSpPr>
          <p:cNvPr id="55" name="TextBox 54">
            <a:extLst>
              <a:ext uri="{FF2B5EF4-FFF2-40B4-BE49-F238E27FC236}">
                <a16:creationId xmlns:a16="http://schemas.microsoft.com/office/drawing/2014/main" id="{39DEF65F-8550-A48D-CE49-FA4914E1D2C8}"/>
              </a:ext>
            </a:extLst>
          </p:cNvPr>
          <p:cNvSpPr txBox="1"/>
          <p:nvPr/>
        </p:nvSpPr>
        <p:spPr>
          <a:xfrm>
            <a:off x="8969106" y="3507273"/>
            <a:ext cx="1129737" cy="261610"/>
          </a:xfrm>
          <a:prstGeom prst="rect">
            <a:avLst/>
          </a:prstGeom>
          <a:solidFill>
            <a:schemeClr val="bg1"/>
          </a:solidFill>
        </p:spPr>
        <p:txBody>
          <a:bodyPr wrap="square" rtlCol="0">
            <a:spAutoFit/>
          </a:bodyPr>
          <a:lstStyle/>
          <a:p>
            <a:pPr>
              <a:spcBef>
                <a:spcPts val="800"/>
              </a:spcBef>
              <a:spcAft>
                <a:spcPts val="800"/>
              </a:spcAft>
            </a:pPr>
            <a:r>
              <a:rPr lang="en-US" sz="1100" dirty="0">
                <a:latin typeface="Arial" panose="020B0604020202020204" pitchFamily="34" charset="0"/>
                <a:cs typeface="Arial" panose="020B0604020202020204" pitchFamily="34" charset="0"/>
              </a:rPr>
              <a:t>Total Fatalities</a:t>
            </a:r>
          </a:p>
        </p:txBody>
      </p:sp>
      <p:sp>
        <p:nvSpPr>
          <p:cNvPr id="56" name="TextBox 55">
            <a:extLst>
              <a:ext uri="{FF2B5EF4-FFF2-40B4-BE49-F238E27FC236}">
                <a16:creationId xmlns:a16="http://schemas.microsoft.com/office/drawing/2014/main" id="{120A53EB-ED94-58BD-9972-B36B7F0E6B71}"/>
              </a:ext>
            </a:extLst>
          </p:cNvPr>
          <p:cNvSpPr txBox="1"/>
          <p:nvPr/>
        </p:nvSpPr>
        <p:spPr>
          <a:xfrm>
            <a:off x="10146234" y="3036259"/>
            <a:ext cx="469053" cy="430887"/>
          </a:xfrm>
          <a:prstGeom prst="rect">
            <a:avLst/>
          </a:prstGeom>
          <a:solidFill>
            <a:schemeClr val="bg1"/>
          </a:solidFill>
        </p:spPr>
        <p:txBody>
          <a:bodyPr wrap="square" rtlCol="0">
            <a:spAutoFit/>
          </a:bodyPr>
          <a:lstStyle/>
          <a:p>
            <a:pPr algn="r">
              <a:spcBef>
                <a:spcPts val="800"/>
              </a:spcBef>
              <a:spcAft>
                <a:spcPts val="800"/>
              </a:spcAft>
            </a:pPr>
            <a:r>
              <a:rPr lang="en-US" sz="1100" b="1" dirty="0">
                <a:latin typeface="Arial" panose="020B0604020202020204" pitchFamily="34" charset="0"/>
                <a:cs typeface="Arial" panose="020B0604020202020204" pitchFamily="34" charset="0"/>
              </a:rPr>
              <a:t>3880</a:t>
            </a:r>
          </a:p>
        </p:txBody>
      </p:sp>
      <p:sp>
        <p:nvSpPr>
          <p:cNvPr id="57" name="TextBox 56">
            <a:extLst>
              <a:ext uri="{FF2B5EF4-FFF2-40B4-BE49-F238E27FC236}">
                <a16:creationId xmlns:a16="http://schemas.microsoft.com/office/drawing/2014/main" id="{B94925C2-9194-037C-C503-A41F6545FF0D}"/>
              </a:ext>
            </a:extLst>
          </p:cNvPr>
          <p:cNvSpPr txBox="1"/>
          <p:nvPr/>
        </p:nvSpPr>
        <p:spPr>
          <a:xfrm>
            <a:off x="10179396" y="3251580"/>
            <a:ext cx="441198" cy="261610"/>
          </a:xfrm>
          <a:prstGeom prst="rect">
            <a:avLst/>
          </a:prstGeom>
          <a:solidFill>
            <a:schemeClr val="bg1"/>
          </a:solidFill>
        </p:spPr>
        <p:txBody>
          <a:bodyPr wrap="square" rtlCol="0">
            <a:spAutoFit/>
          </a:bodyPr>
          <a:lstStyle/>
          <a:p>
            <a:pPr algn="r">
              <a:spcBef>
                <a:spcPts val="800"/>
              </a:spcBef>
              <a:spcAft>
                <a:spcPts val="800"/>
              </a:spcAft>
            </a:pPr>
            <a:r>
              <a:rPr lang="en-US" sz="1100" b="1" dirty="0">
                <a:latin typeface="Arial" panose="020B0604020202020204" pitchFamily="34" charset="0"/>
                <a:cs typeface="Arial" panose="020B0604020202020204" pitchFamily="34" charset="0"/>
              </a:rPr>
              <a:t>586</a:t>
            </a:r>
          </a:p>
        </p:txBody>
      </p:sp>
      <p:sp>
        <p:nvSpPr>
          <p:cNvPr id="58" name="TextBox 57">
            <a:extLst>
              <a:ext uri="{FF2B5EF4-FFF2-40B4-BE49-F238E27FC236}">
                <a16:creationId xmlns:a16="http://schemas.microsoft.com/office/drawing/2014/main" id="{376F1203-79E0-180E-4A2F-080F2C820E4A}"/>
              </a:ext>
            </a:extLst>
          </p:cNvPr>
          <p:cNvSpPr txBox="1"/>
          <p:nvPr/>
        </p:nvSpPr>
        <p:spPr>
          <a:xfrm>
            <a:off x="10184703" y="3501674"/>
            <a:ext cx="441198" cy="261610"/>
          </a:xfrm>
          <a:prstGeom prst="rect">
            <a:avLst/>
          </a:prstGeom>
          <a:solidFill>
            <a:schemeClr val="bg1"/>
          </a:solidFill>
        </p:spPr>
        <p:txBody>
          <a:bodyPr wrap="square" rtlCol="0">
            <a:spAutoFit/>
          </a:bodyPr>
          <a:lstStyle/>
          <a:p>
            <a:pPr algn="r">
              <a:spcBef>
                <a:spcPts val="800"/>
              </a:spcBef>
              <a:spcAft>
                <a:spcPts val="800"/>
              </a:spcAft>
            </a:pPr>
            <a:r>
              <a:rPr lang="en-US" sz="1100" b="1" dirty="0">
                <a:latin typeface="Arial" panose="020B0604020202020204" pitchFamily="34" charset="0"/>
                <a:cs typeface="Arial" panose="020B0604020202020204" pitchFamily="34" charset="0"/>
              </a:rPr>
              <a:t>104</a:t>
            </a:r>
          </a:p>
        </p:txBody>
      </p:sp>
      <p:sp>
        <p:nvSpPr>
          <p:cNvPr id="68" name="TextBox 67">
            <a:extLst>
              <a:ext uri="{FF2B5EF4-FFF2-40B4-BE49-F238E27FC236}">
                <a16:creationId xmlns:a16="http://schemas.microsoft.com/office/drawing/2014/main" id="{3BC258A4-3721-89AE-7EC6-5A03F2211677}"/>
              </a:ext>
            </a:extLst>
          </p:cNvPr>
          <p:cNvSpPr txBox="1"/>
          <p:nvPr/>
        </p:nvSpPr>
        <p:spPr>
          <a:xfrm>
            <a:off x="749724" y="5769864"/>
            <a:ext cx="6096000" cy="215444"/>
          </a:xfrm>
          <a:prstGeom prst="rect">
            <a:avLst/>
          </a:prstGeom>
          <a:noFill/>
        </p:spPr>
        <p:txBody>
          <a:bodyPr wrap="square">
            <a:spAutoFit/>
          </a:bodyPr>
          <a:lstStyle/>
          <a:p>
            <a:r>
              <a:rPr lang="en-US" sz="800" b="0" i="0" u="none" strike="noStrike" baseline="0" dirty="0">
                <a:solidFill>
                  <a:srgbClr val="000000"/>
                </a:solidFill>
                <a:latin typeface="UL Moderat Medium" pitchFamily="50" charset="0"/>
              </a:rPr>
              <a:t>Research provided by UL Solutions: https://www.ul.com/insights/lithium-ion-battery-incident-reporting </a:t>
            </a:r>
            <a:endParaRPr lang="en-US" dirty="0"/>
          </a:p>
        </p:txBody>
      </p:sp>
      <p:sp>
        <p:nvSpPr>
          <p:cNvPr id="10" name="TextBox 9">
            <a:extLst>
              <a:ext uri="{FF2B5EF4-FFF2-40B4-BE49-F238E27FC236}">
                <a16:creationId xmlns:a16="http://schemas.microsoft.com/office/drawing/2014/main" id="{AAC54F9B-DE86-FD48-0A7E-AF59264F90F5}"/>
              </a:ext>
            </a:extLst>
          </p:cNvPr>
          <p:cNvSpPr txBox="1"/>
          <p:nvPr/>
        </p:nvSpPr>
        <p:spPr>
          <a:xfrm>
            <a:off x="722069" y="429768"/>
            <a:ext cx="11585040" cy="1446550"/>
          </a:xfrm>
          <a:prstGeom prst="rect">
            <a:avLst/>
          </a:prstGeom>
          <a:noFill/>
        </p:spPr>
        <p:txBody>
          <a:bodyPr wrap="square" rtlCol="0">
            <a:spAutoFit/>
          </a:bodyPr>
          <a:lstStyle/>
          <a:p>
            <a:pPr>
              <a:lnSpc>
                <a:spcPct val="150000"/>
              </a:lnSpc>
            </a:pPr>
            <a:r>
              <a:rPr lang="en-US" sz="4400" dirty="0">
                <a:latin typeface="Arial" panose="020B0604020202020204" pitchFamily="34" charset="0"/>
                <a:cs typeface="Arial" panose="020B0604020202020204" pitchFamily="34" charset="0"/>
              </a:rPr>
              <a:t>Incidents are on the rise</a:t>
            </a:r>
          </a:p>
          <a:p>
            <a:r>
              <a:rPr lang="en-US" sz="2200" dirty="0">
                <a:latin typeface="Arial" panose="020B0604020202020204" pitchFamily="34" charset="0"/>
                <a:cs typeface="Arial" panose="020B0604020202020204" pitchFamily="34" charset="0"/>
              </a:rPr>
              <a:t>Every day use leads to everyday incidents</a:t>
            </a:r>
            <a:endParaRPr lang="en-US"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9202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A4737-6AB4-5E78-A6AC-3534A865D4CD}"/>
            </a:ext>
          </a:extLst>
        </p:cNvPr>
        <p:cNvGrpSpPr/>
        <p:nvPr/>
      </p:nvGrpSpPr>
      <p:grpSpPr>
        <a:xfrm>
          <a:off x="0" y="0"/>
          <a:ext cx="0" cy="0"/>
          <a:chOff x="0" y="0"/>
          <a:chExt cx="0" cy="0"/>
        </a:xfrm>
      </p:grpSpPr>
      <p:pic>
        <p:nvPicPr>
          <p:cNvPr id="9" name="Picture 8" descr="Blue text on a black background&#10;&#10;AI-generated content may be incorrect.">
            <a:extLst>
              <a:ext uri="{FF2B5EF4-FFF2-40B4-BE49-F238E27FC236}">
                <a16:creationId xmlns:a16="http://schemas.microsoft.com/office/drawing/2014/main" id="{D7D16DED-FC0E-7A72-8D0F-8E91F044287D}"/>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sp>
        <p:nvSpPr>
          <p:cNvPr id="3" name="TextBox 2">
            <a:extLst>
              <a:ext uri="{FF2B5EF4-FFF2-40B4-BE49-F238E27FC236}">
                <a16:creationId xmlns:a16="http://schemas.microsoft.com/office/drawing/2014/main" id="{36C3E548-0A22-F0E7-1488-53BD53872B28}"/>
              </a:ext>
            </a:extLst>
          </p:cNvPr>
          <p:cNvSpPr txBox="1"/>
          <p:nvPr/>
        </p:nvSpPr>
        <p:spPr>
          <a:xfrm>
            <a:off x="4290419" y="1307592"/>
            <a:ext cx="5243725" cy="2462213"/>
          </a:xfrm>
          <a:prstGeom prst="rect">
            <a:avLst/>
          </a:prstGeom>
          <a:noFill/>
        </p:spPr>
        <p:txBody>
          <a:bodyPr wrap="square" rtlCol="0">
            <a:spAutoFit/>
          </a:bodyPr>
          <a:lstStyle/>
          <a:p>
            <a:pPr>
              <a:lnSpc>
                <a:spcPct val="150000"/>
              </a:lnSpc>
            </a:pPr>
            <a:r>
              <a:rPr lang="en-US" sz="4400" dirty="0">
                <a:latin typeface="Arial" panose="020B0604020202020204" pitchFamily="34" charset="0"/>
                <a:cs typeface="Arial" panose="020B0604020202020204" pitchFamily="34" charset="0"/>
              </a:rPr>
              <a:t>Fire moves fast</a:t>
            </a:r>
          </a:p>
          <a:p>
            <a:r>
              <a:rPr lang="en-US" sz="2200" dirty="0">
                <a:latin typeface="Arial" panose="020B0604020202020204" pitchFamily="34" charset="0"/>
                <a:cs typeface="Arial" panose="020B0604020202020204" pitchFamily="34" charset="0"/>
              </a:rPr>
              <a:t>Li-ion battery fires move even faster than a typical residential fire.</a:t>
            </a:r>
          </a:p>
          <a:p>
            <a:endParaRPr lang="en-US" sz="4400" dirty="0">
              <a:latin typeface="Arial" panose="020B0604020202020204" pitchFamily="34" charset="0"/>
              <a:cs typeface="Arial" panose="020B0604020202020204" pitchFamily="34" charset="0"/>
            </a:endParaRPr>
          </a:p>
        </p:txBody>
      </p:sp>
      <p:pic>
        <p:nvPicPr>
          <p:cNvPr id="5" name="Picture 4" descr="A yellow and blue rectangle with white letters&#10;&#10;AI-generated content may be incorrect.">
            <a:extLst>
              <a:ext uri="{FF2B5EF4-FFF2-40B4-BE49-F238E27FC236}">
                <a16:creationId xmlns:a16="http://schemas.microsoft.com/office/drawing/2014/main" id="{7ABA9F9F-7955-E008-E8D4-81FA0BC13723}"/>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650786" y="6196082"/>
            <a:ext cx="1237734" cy="428375"/>
          </a:xfrm>
          <a:prstGeom prst="rect">
            <a:avLst/>
          </a:prstGeom>
        </p:spPr>
      </p:pic>
      <p:sp>
        <p:nvSpPr>
          <p:cNvPr id="8" name="TextBox 7">
            <a:extLst>
              <a:ext uri="{FF2B5EF4-FFF2-40B4-BE49-F238E27FC236}">
                <a16:creationId xmlns:a16="http://schemas.microsoft.com/office/drawing/2014/main" id="{E2646A7F-2894-78E4-3BCF-4EA16444920F}"/>
              </a:ext>
            </a:extLst>
          </p:cNvPr>
          <p:cNvSpPr txBox="1"/>
          <p:nvPr/>
        </p:nvSpPr>
        <p:spPr>
          <a:xfrm>
            <a:off x="4267200" y="3355848"/>
            <a:ext cx="5368012" cy="584775"/>
          </a:xfrm>
          <a:prstGeom prst="rect">
            <a:avLst/>
          </a:prstGeom>
          <a:noFill/>
        </p:spPr>
        <p:txBody>
          <a:bodyPr wrap="square" rtlCol="0">
            <a:spAutoFit/>
          </a:bodyPr>
          <a:lstStyle/>
          <a:p>
            <a:pPr>
              <a:spcBef>
                <a:spcPts val="800"/>
              </a:spcBef>
              <a:spcAft>
                <a:spcPts val="800"/>
              </a:spcAft>
            </a:pPr>
            <a:r>
              <a:rPr lang="en-US" sz="1600" dirty="0">
                <a:latin typeface="Arial" panose="020B0604020202020204" pitchFamily="34" charset="0"/>
                <a:cs typeface="Arial" panose="020B0604020202020204" pitchFamily="34" charset="0"/>
              </a:rPr>
              <a:t>From the first warning signs of smoke or hissing noises, </a:t>
            </a:r>
            <a:r>
              <a:rPr lang="en-US" sz="1600" b="1" dirty="0">
                <a:solidFill>
                  <a:srgbClr val="0A32FF"/>
                </a:solidFill>
                <a:latin typeface="Arial" panose="020B0604020202020204" pitchFamily="34" charset="0"/>
                <a:cs typeface="Arial" panose="020B0604020202020204" pitchFamily="34" charset="0"/>
              </a:rPr>
              <a:t>you may have less than one minute to escape a fire.</a:t>
            </a:r>
          </a:p>
        </p:txBody>
      </p:sp>
      <p:pic>
        <p:nvPicPr>
          <p:cNvPr id="10" name="Picture 9" descr="A blue and black screen&#10;&#10;AI-generated content may be incorrect.">
            <a:extLst>
              <a:ext uri="{FF2B5EF4-FFF2-40B4-BE49-F238E27FC236}">
                <a16:creationId xmlns:a16="http://schemas.microsoft.com/office/drawing/2014/main" id="{B5B168C3-B4F5-11F3-D5D9-B502835C6DDD}"/>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873593" y="1245368"/>
            <a:ext cx="2954695" cy="3048712"/>
          </a:xfrm>
          <a:prstGeom prst="rect">
            <a:avLst/>
          </a:prstGeom>
        </p:spPr>
      </p:pic>
      <p:sp>
        <p:nvSpPr>
          <p:cNvPr id="12" name="TextBox 11">
            <a:extLst>
              <a:ext uri="{FF2B5EF4-FFF2-40B4-BE49-F238E27FC236}">
                <a16:creationId xmlns:a16="http://schemas.microsoft.com/office/drawing/2014/main" id="{2C51AD77-00A3-9772-EF41-63761A6F223F}"/>
              </a:ext>
            </a:extLst>
          </p:cNvPr>
          <p:cNvSpPr txBox="1"/>
          <p:nvPr/>
        </p:nvSpPr>
        <p:spPr>
          <a:xfrm>
            <a:off x="1811162" y="4875749"/>
            <a:ext cx="8569675" cy="369332"/>
          </a:xfrm>
          <a:prstGeom prst="rect">
            <a:avLst/>
          </a:prstGeom>
          <a:noFill/>
        </p:spPr>
        <p:txBody>
          <a:bodyPr wrap="square" rtlCol="0">
            <a:spAutoFit/>
          </a:bodyPr>
          <a:lstStyle/>
          <a:p>
            <a:pPr>
              <a:spcBef>
                <a:spcPts val="800"/>
              </a:spcBef>
              <a:spcAft>
                <a:spcPts val="800"/>
              </a:spcAft>
            </a:pPr>
            <a:r>
              <a:rPr lang="en-US" dirty="0">
                <a:latin typeface="Arial" panose="020B0604020202020204" pitchFamily="34" charset="0"/>
                <a:cs typeface="Arial" panose="020B0604020202020204" pitchFamily="34" charset="0"/>
              </a:rPr>
              <a:t>The best way to stay safe from li-ion battery fires is to prevent them from occurring.</a:t>
            </a:r>
          </a:p>
        </p:txBody>
      </p:sp>
    </p:spTree>
    <p:extLst>
      <p:ext uri="{BB962C8B-B14F-4D97-AF65-F5344CB8AC3E}">
        <p14:creationId xmlns:p14="http://schemas.microsoft.com/office/powerpoint/2010/main" val="1113939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29EE1-62CF-4B8D-4ACC-527D640D60ED}"/>
            </a:ext>
          </a:extLst>
        </p:cNvPr>
        <p:cNvGrpSpPr/>
        <p:nvPr/>
      </p:nvGrpSpPr>
      <p:grpSpPr>
        <a:xfrm>
          <a:off x="0" y="0"/>
          <a:ext cx="0" cy="0"/>
          <a:chOff x="0" y="0"/>
          <a:chExt cx="0" cy="0"/>
        </a:xfrm>
      </p:grpSpPr>
      <p:pic>
        <p:nvPicPr>
          <p:cNvPr id="9" name="Picture 8" descr="Blue text on a black background&#10;&#10;AI-generated content may be incorrect.">
            <a:extLst>
              <a:ext uri="{FF2B5EF4-FFF2-40B4-BE49-F238E27FC236}">
                <a16:creationId xmlns:a16="http://schemas.microsoft.com/office/drawing/2014/main" id="{37D9060F-F025-CBE0-D24A-EA0E748990A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pic>
        <p:nvPicPr>
          <p:cNvPr id="5" name="Picture 4" descr="A yellow and blue rectangle with white letters&#10;&#10;AI-generated content may be incorrect.">
            <a:extLst>
              <a:ext uri="{FF2B5EF4-FFF2-40B4-BE49-F238E27FC236}">
                <a16:creationId xmlns:a16="http://schemas.microsoft.com/office/drawing/2014/main" id="{BB1C146A-8B16-7098-6CF4-CF78E06E0739}"/>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650786" y="6196082"/>
            <a:ext cx="1237734" cy="428375"/>
          </a:xfrm>
          <a:prstGeom prst="rect">
            <a:avLst/>
          </a:prstGeom>
        </p:spPr>
      </p:pic>
      <p:sp>
        <p:nvSpPr>
          <p:cNvPr id="8" name="TextBox 7">
            <a:extLst>
              <a:ext uri="{FF2B5EF4-FFF2-40B4-BE49-F238E27FC236}">
                <a16:creationId xmlns:a16="http://schemas.microsoft.com/office/drawing/2014/main" id="{3FDD25FE-6965-9CA6-9DFC-0C0D8B53B05A}"/>
              </a:ext>
            </a:extLst>
          </p:cNvPr>
          <p:cNvSpPr txBox="1"/>
          <p:nvPr/>
        </p:nvSpPr>
        <p:spPr>
          <a:xfrm>
            <a:off x="7283201" y="985436"/>
            <a:ext cx="3696213" cy="369332"/>
          </a:xfrm>
          <a:prstGeom prst="rect">
            <a:avLst/>
          </a:prstGeom>
          <a:noFill/>
        </p:spPr>
        <p:txBody>
          <a:bodyPr wrap="square" rtlCol="0">
            <a:spAutoFit/>
          </a:bodyPr>
          <a:lstStyle/>
          <a:p>
            <a:pPr>
              <a:spcBef>
                <a:spcPts val="800"/>
              </a:spcBef>
              <a:spcAft>
                <a:spcPts val="800"/>
              </a:spcAft>
            </a:pPr>
            <a:r>
              <a:rPr lang="en-US" b="1" dirty="0">
                <a:latin typeface="Arial" panose="020B0604020202020204" pitchFamily="34" charset="0"/>
                <a:cs typeface="Arial" panose="020B0604020202020204" pitchFamily="34" charset="0"/>
              </a:rPr>
              <a:t>Choose certified products</a:t>
            </a:r>
          </a:p>
        </p:txBody>
      </p:sp>
      <p:pic>
        <p:nvPicPr>
          <p:cNvPr id="4" name="Picture 3" descr="A yellow and black square with a white letter&#10;&#10;AI-generated content may be incorrect.">
            <a:extLst>
              <a:ext uri="{FF2B5EF4-FFF2-40B4-BE49-F238E27FC236}">
                <a16:creationId xmlns:a16="http://schemas.microsoft.com/office/drawing/2014/main" id="{C7853047-5BE3-BDC4-15D8-12F93963613E}"/>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6248400" y="593310"/>
            <a:ext cx="678563" cy="5194199"/>
          </a:xfrm>
          <a:prstGeom prst="rect">
            <a:avLst/>
          </a:prstGeom>
        </p:spPr>
      </p:pic>
      <p:sp>
        <p:nvSpPr>
          <p:cNvPr id="6" name="TextBox 5">
            <a:extLst>
              <a:ext uri="{FF2B5EF4-FFF2-40B4-BE49-F238E27FC236}">
                <a16:creationId xmlns:a16="http://schemas.microsoft.com/office/drawing/2014/main" id="{652C1D05-6E7F-8C34-886E-DD8BBAA108B1}"/>
              </a:ext>
            </a:extLst>
          </p:cNvPr>
          <p:cNvSpPr txBox="1"/>
          <p:nvPr/>
        </p:nvSpPr>
        <p:spPr>
          <a:xfrm>
            <a:off x="7290891" y="1817912"/>
            <a:ext cx="2504665" cy="369332"/>
          </a:xfrm>
          <a:prstGeom prst="rect">
            <a:avLst/>
          </a:prstGeom>
          <a:noFill/>
        </p:spPr>
        <p:txBody>
          <a:bodyPr wrap="square" rtlCol="0">
            <a:spAutoFit/>
          </a:bodyPr>
          <a:lstStyle/>
          <a:p>
            <a:pPr>
              <a:spcBef>
                <a:spcPts val="800"/>
              </a:spcBef>
              <a:spcAft>
                <a:spcPts val="800"/>
              </a:spcAft>
            </a:pPr>
            <a:r>
              <a:rPr lang="en-US" b="1" dirty="0">
                <a:latin typeface="Arial" panose="020B0604020202020204" pitchFamily="34" charset="0"/>
                <a:cs typeface="Arial" panose="020B0604020202020204" pitchFamily="34" charset="0"/>
              </a:rPr>
              <a:t>Handle with care</a:t>
            </a:r>
          </a:p>
        </p:txBody>
      </p:sp>
      <p:sp>
        <p:nvSpPr>
          <p:cNvPr id="7" name="TextBox 6">
            <a:extLst>
              <a:ext uri="{FF2B5EF4-FFF2-40B4-BE49-F238E27FC236}">
                <a16:creationId xmlns:a16="http://schemas.microsoft.com/office/drawing/2014/main" id="{C20C56D8-104B-760D-4B1C-6C7898BEACF9}"/>
              </a:ext>
            </a:extLst>
          </p:cNvPr>
          <p:cNvSpPr txBox="1"/>
          <p:nvPr/>
        </p:nvSpPr>
        <p:spPr>
          <a:xfrm>
            <a:off x="7283201" y="2692465"/>
            <a:ext cx="4353651" cy="369332"/>
          </a:xfrm>
          <a:prstGeom prst="rect">
            <a:avLst/>
          </a:prstGeom>
          <a:noFill/>
        </p:spPr>
        <p:txBody>
          <a:bodyPr wrap="square" rtlCol="0">
            <a:spAutoFit/>
          </a:bodyPr>
          <a:lstStyle/>
          <a:p>
            <a:pPr>
              <a:spcBef>
                <a:spcPts val="800"/>
              </a:spcBef>
              <a:spcAft>
                <a:spcPts val="800"/>
              </a:spcAft>
            </a:pPr>
            <a:r>
              <a:rPr lang="en-US" b="1" dirty="0">
                <a:latin typeface="Arial" panose="020B0604020202020204" pitchFamily="34" charset="0"/>
                <a:cs typeface="Arial" panose="020B0604020202020204" pitchFamily="34" charset="0"/>
              </a:rPr>
              <a:t>Always stay alert for warning signs</a:t>
            </a:r>
          </a:p>
        </p:txBody>
      </p:sp>
      <p:sp>
        <p:nvSpPr>
          <p:cNvPr id="11" name="TextBox 10">
            <a:extLst>
              <a:ext uri="{FF2B5EF4-FFF2-40B4-BE49-F238E27FC236}">
                <a16:creationId xmlns:a16="http://schemas.microsoft.com/office/drawing/2014/main" id="{E9F9633A-8CCA-B6E5-15D8-4EA3ECE75A71}"/>
              </a:ext>
            </a:extLst>
          </p:cNvPr>
          <p:cNvSpPr txBox="1"/>
          <p:nvPr/>
        </p:nvSpPr>
        <p:spPr>
          <a:xfrm>
            <a:off x="7283201" y="3543991"/>
            <a:ext cx="5009040" cy="369332"/>
          </a:xfrm>
          <a:prstGeom prst="rect">
            <a:avLst/>
          </a:prstGeom>
          <a:noFill/>
        </p:spPr>
        <p:txBody>
          <a:bodyPr wrap="square" rtlCol="0">
            <a:spAutoFit/>
          </a:bodyPr>
          <a:lstStyle/>
          <a:p>
            <a:pPr>
              <a:spcBef>
                <a:spcPts val="800"/>
              </a:spcBef>
              <a:spcAft>
                <a:spcPts val="800"/>
              </a:spcAft>
            </a:pPr>
            <a:r>
              <a:rPr lang="en-US" b="1" dirty="0">
                <a:latin typeface="Arial" panose="020B0604020202020204" pitchFamily="34" charset="0"/>
                <a:cs typeface="Arial" panose="020B0604020202020204" pitchFamily="34" charset="0"/>
              </a:rPr>
              <a:t>Recycle devices and batteries properly</a:t>
            </a:r>
          </a:p>
        </p:txBody>
      </p:sp>
      <p:sp>
        <p:nvSpPr>
          <p:cNvPr id="13" name="TextBox 12">
            <a:extLst>
              <a:ext uri="{FF2B5EF4-FFF2-40B4-BE49-F238E27FC236}">
                <a16:creationId xmlns:a16="http://schemas.microsoft.com/office/drawing/2014/main" id="{8041F85B-46D2-412D-52DC-98EE30738272}"/>
              </a:ext>
            </a:extLst>
          </p:cNvPr>
          <p:cNvSpPr txBox="1"/>
          <p:nvPr/>
        </p:nvSpPr>
        <p:spPr>
          <a:xfrm>
            <a:off x="7290891" y="4444273"/>
            <a:ext cx="3850791" cy="369332"/>
          </a:xfrm>
          <a:prstGeom prst="rect">
            <a:avLst/>
          </a:prstGeom>
          <a:noFill/>
        </p:spPr>
        <p:txBody>
          <a:bodyPr wrap="square" rtlCol="0">
            <a:spAutoFit/>
          </a:bodyPr>
          <a:lstStyle/>
          <a:p>
            <a:pPr>
              <a:spcBef>
                <a:spcPts val="800"/>
              </a:spcBef>
              <a:spcAft>
                <a:spcPts val="800"/>
              </a:spcAft>
            </a:pPr>
            <a:r>
              <a:rPr lang="en-US" b="1" dirty="0">
                <a:latin typeface="Arial" panose="020B0604020202020204" pitchFamily="34" charset="0"/>
                <a:cs typeface="Arial" panose="020B0604020202020204" pitchFamily="34" charset="0"/>
              </a:rPr>
              <a:t>Get out quickly if there’s a fire</a:t>
            </a:r>
          </a:p>
        </p:txBody>
      </p:sp>
      <p:sp>
        <p:nvSpPr>
          <p:cNvPr id="14" name="TextBox 13">
            <a:extLst>
              <a:ext uri="{FF2B5EF4-FFF2-40B4-BE49-F238E27FC236}">
                <a16:creationId xmlns:a16="http://schemas.microsoft.com/office/drawing/2014/main" id="{9201FE2F-B979-9353-5E7E-5A201DC0A980}"/>
              </a:ext>
            </a:extLst>
          </p:cNvPr>
          <p:cNvSpPr txBox="1"/>
          <p:nvPr/>
        </p:nvSpPr>
        <p:spPr>
          <a:xfrm>
            <a:off x="7290891" y="5276749"/>
            <a:ext cx="4054442" cy="369332"/>
          </a:xfrm>
          <a:prstGeom prst="rect">
            <a:avLst/>
          </a:prstGeom>
          <a:noFill/>
        </p:spPr>
        <p:txBody>
          <a:bodyPr wrap="square" rtlCol="0">
            <a:spAutoFit/>
          </a:bodyPr>
          <a:lstStyle/>
          <a:p>
            <a:pPr>
              <a:spcBef>
                <a:spcPts val="800"/>
              </a:spcBef>
              <a:spcAft>
                <a:spcPts val="800"/>
              </a:spcAft>
            </a:pPr>
            <a:r>
              <a:rPr lang="en-US" b="1" dirty="0">
                <a:latin typeface="Arial" panose="020B0604020202020204" pitchFamily="34" charset="0"/>
                <a:cs typeface="Arial" panose="020B0604020202020204" pitchFamily="34" charset="0"/>
              </a:rPr>
              <a:t>Educate others on safe practices</a:t>
            </a:r>
          </a:p>
        </p:txBody>
      </p:sp>
      <p:sp>
        <p:nvSpPr>
          <p:cNvPr id="15" name="TextBox 14">
            <a:extLst>
              <a:ext uri="{FF2B5EF4-FFF2-40B4-BE49-F238E27FC236}">
                <a16:creationId xmlns:a16="http://schemas.microsoft.com/office/drawing/2014/main" id="{888E728D-425F-5754-D869-0B51A42C5669}"/>
              </a:ext>
            </a:extLst>
          </p:cNvPr>
          <p:cNvSpPr txBox="1"/>
          <p:nvPr/>
        </p:nvSpPr>
        <p:spPr>
          <a:xfrm>
            <a:off x="666629" y="2402622"/>
            <a:ext cx="6616572" cy="2123658"/>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What you can do to </a:t>
            </a:r>
          </a:p>
          <a:p>
            <a:r>
              <a:rPr lang="en-US" sz="4400" dirty="0">
                <a:latin typeface="Arial" panose="020B0604020202020204" pitchFamily="34" charset="0"/>
                <a:cs typeface="Arial" panose="020B0604020202020204" pitchFamily="34" charset="0"/>
              </a:rPr>
              <a:t>Take C.H.A.R.G.E. </a:t>
            </a:r>
          </a:p>
          <a:p>
            <a:r>
              <a:rPr lang="en-US" sz="4400" dirty="0">
                <a:latin typeface="Arial" panose="020B0604020202020204" pitchFamily="34" charset="0"/>
                <a:cs typeface="Arial" panose="020B0604020202020204" pitchFamily="34" charset="0"/>
              </a:rPr>
              <a:t>of Battery Safety?</a:t>
            </a:r>
          </a:p>
        </p:txBody>
      </p:sp>
    </p:spTree>
    <p:extLst>
      <p:ext uri="{BB962C8B-B14F-4D97-AF65-F5344CB8AC3E}">
        <p14:creationId xmlns:p14="http://schemas.microsoft.com/office/powerpoint/2010/main" val="3088787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1074E4-BE57-8FED-0789-978296A4A0CF}"/>
            </a:ext>
          </a:extLst>
        </p:cNvPr>
        <p:cNvGrpSpPr/>
        <p:nvPr/>
      </p:nvGrpSpPr>
      <p:grpSpPr>
        <a:xfrm>
          <a:off x="0" y="0"/>
          <a:ext cx="0" cy="0"/>
          <a:chOff x="0" y="0"/>
          <a:chExt cx="0" cy="0"/>
        </a:xfrm>
      </p:grpSpPr>
      <p:pic>
        <p:nvPicPr>
          <p:cNvPr id="3" name="take_c.h.a.r.g.e._of_battery_safety_psa (720p)">
            <a:hlinkClick r:id="" action="ppaction://media"/>
            <a:extLst>
              <a:ext uri="{FF2B5EF4-FFF2-40B4-BE49-F238E27FC236}">
                <a16:creationId xmlns:a16="http://schemas.microsoft.com/office/drawing/2014/main" id="{ABCB8B19-C13D-FB40-A04A-305CEE35FAE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350" y="3175"/>
            <a:ext cx="12192000" cy="6858000"/>
          </a:xfrm>
          <a:prstGeom prst="rect">
            <a:avLst/>
          </a:prstGeom>
        </p:spPr>
      </p:pic>
      <p:sp>
        <p:nvSpPr>
          <p:cNvPr id="11" name="TextBox 10">
            <a:extLst>
              <a:ext uri="{FF2B5EF4-FFF2-40B4-BE49-F238E27FC236}">
                <a16:creationId xmlns:a16="http://schemas.microsoft.com/office/drawing/2014/main" id="{AC54924C-496F-7DBD-F1FB-B91F7FD90DC4}"/>
              </a:ext>
            </a:extLst>
          </p:cNvPr>
          <p:cNvSpPr txBox="1"/>
          <p:nvPr/>
        </p:nvSpPr>
        <p:spPr>
          <a:xfrm>
            <a:off x="722072" y="649224"/>
            <a:ext cx="10727806" cy="769441"/>
          </a:xfrm>
          <a:prstGeom prst="rect">
            <a:avLst/>
          </a:prstGeom>
          <a:noFill/>
        </p:spPr>
        <p:txBody>
          <a:bodyPr wrap="square" rtlCol="0">
            <a:spAutoFit/>
          </a:bodyPr>
          <a:lstStyle/>
          <a:p>
            <a:r>
              <a:rPr lang="en-US" sz="4400" dirty="0">
                <a:solidFill>
                  <a:schemeClr val="bg1"/>
                </a:solidFill>
                <a:latin typeface="Arial" panose="020B0604020202020204" pitchFamily="34" charset="0"/>
                <a:cs typeface="Arial" panose="020B0604020202020204" pitchFamily="34" charset="0"/>
              </a:rPr>
              <a:t>Public Safety Announcement</a:t>
            </a:r>
          </a:p>
        </p:txBody>
      </p:sp>
      <p:pic>
        <p:nvPicPr>
          <p:cNvPr id="14" name="Picture 13" descr="A black background with white text&#10;&#10;AI-generated content may be incorrect.">
            <a:extLst>
              <a:ext uri="{FF2B5EF4-FFF2-40B4-BE49-F238E27FC236}">
                <a16:creationId xmlns:a16="http://schemas.microsoft.com/office/drawing/2014/main" id="{31038CCF-CFD7-103D-EE06-96B1BF24CC02}"/>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303480" y="6196082"/>
            <a:ext cx="1492595" cy="428375"/>
          </a:xfrm>
          <a:prstGeom prst="rect">
            <a:avLst/>
          </a:prstGeom>
        </p:spPr>
      </p:pic>
      <p:pic>
        <p:nvPicPr>
          <p:cNvPr id="15" name="Picture 14" descr="A yellow and blue rectangle with white letters&#10;&#10;AI-generated content may be incorrect.">
            <a:extLst>
              <a:ext uri="{FF2B5EF4-FFF2-40B4-BE49-F238E27FC236}">
                <a16:creationId xmlns:a16="http://schemas.microsoft.com/office/drawing/2014/main" id="{06BFE3B4-1523-1BB3-3C59-551732292FD6}"/>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10650786" y="6196083"/>
            <a:ext cx="1237734" cy="428374"/>
          </a:xfrm>
          <a:prstGeom prst="rect">
            <a:avLst/>
          </a:prstGeom>
        </p:spPr>
      </p:pic>
    </p:spTree>
    <p:extLst>
      <p:ext uri="{BB962C8B-B14F-4D97-AF65-F5344CB8AC3E}">
        <p14:creationId xmlns:p14="http://schemas.microsoft.com/office/powerpoint/2010/main" val="3692813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2250"/>
                                  </p:stCondLst>
                                  <p:childTnLst>
                                    <p:animEffect transition="out" filter="fade">
                                      <p:cBhvr>
                                        <p:cTn id="6" dur="1750"/>
                                        <p:tgtEl>
                                          <p:spTgt spid="11"/>
                                        </p:tgtEl>
                                      </p:cBhvr>
                                    </p:animEffect>
                                    <p:set>
                                      <p:cBhvr>
                                        <p:cTn id="7" dur="1" fill="hold">
                                          <p:stCondLst>
                                            <p:cond delay="1749"/>
                                          </p:stCondLst>
                                        </p:cTn>
                                        <p:tgtEl>
                                          <p:spTgt spid="1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4795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3"/>
                </p:tgtEl>
              </p:cMediaNode>
            </p:video>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
                                        </p:tgtEl>
                                      </p:cBhvr>
                                    </p:cmd>
                                  </p:childTnLst>
                                </p:cTn>
                              </p:par>
                            </p:childTnLst>
                          </p:cTn>
                        </p:par>
                      </p:childTnLst>
                    </p:cTn>
                  </p:par>
                </p:childTnLst>
              </p:cTn>
              <p:nextCondLst>
                <p:cond evt="onClick" delay="0">
                  <p:tgtEl>
                    <p:spTgt spid="3"/>
                  </p:tgtEl>
                </p:cond>
              </p:nextCondLst>
            </p:seq>
          </p:childTnLst>
        </p:cTn>
      </p:par>
    </p:tnLst>
    <p:bldLst>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71A6C-7229-3BFD-EC22-585F0D047401}"/>
            </a:ext>
          </a:extLst>
        </p:cNvPr>
        <p:cNvGrpSpPr/>
        <p:nvPr/>
      </p:nvGrpSpPr>
      <p:grpSpPr>
        <a:xfrm>
          <a:off x="0" y="0"/>
          <a:ext cx="0" cy="0"/>
          <a:chOff x="0" y="0"/>
          <a:chExt cx="0" cy="0"/>
        </a:xfrm>
      </p:grpSpPr>
      <p:pic>
        <p:nvPicPr>
          <p:cNvPr id="3" name="Picture 2" descr="A person holding a cell phone&#10;&#10;AI-generated content may be incorrect.">
            <a:extLst>
              <a:ext uri="{FF2B5EF4-FFF2-40B4-BE49-F238E27FC236}">
                <a16:creationId xmlns:a16="http://schemas.microsoft.com/office/drawing/2014/main" id="{577409AE-77BC-BBD7-48D6-DD497F7E0B3B}"/>
              </a:ext>
            </a:extLst>
          </p:cNvPr>
          <p:cNvPicPr>
            <a:picLocks noChangeAspect="1"/>
          </p:cNvPicPr>
          <p:nvPr/>
        </p:nvPicPr>
        <p:blipFill>
          <a:blip r:embed="rId3" cstate="email">
            <a:extLst>
              <a:ext uri="{28A0092B-C50C-407E-A947-70E740481C1C}">
                <a14:useLocalDpi xmlns:a14="http://schemas.microsoft.com/office/drawing/2010/main" val="0"/>
              </a:ext>
            </a:extLst>
          </a:blip>
          <a:srcRect t="-52"/>
          <a:stretch>
            <a:fillRect/>
          </a:stretch>
        </p:blipFill>
        <p:spPr>
          <a:xfrm>
            <a:off x="0" y="0"/>
            <a:ext cx="6096000" cy="6858000"/>
          </a:xfrm>
          <a:prstGeom prst="rect">
            <a:avLst/>
          </a:prstGeom>
        </p:spPr>
      </p:pic>
      <p:pic>
        <p:nvPicPr>
          <p:cNvPr id="8" name="Picture 7" descr="A logo of a company&#10;&#10;AI-generated content may be incorrect.">
            <a:extLst>
              <a:ext uri="{FF2B5EF4-FFF2-40B4-BE49-F238E27FC236}">
                <a16:creationId xmlns:a16="http://schemas.microsoft.com/office/drawing/2014/main" id="{EBD040E2-FF2B-BE81-6854-7E822718C3E2}"/>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619257" y="6017172"/>
            <a:ext cx="1336559" cy="751448"/>
          </a:xfrm>
          <a:prstGeom prst="rect">
            <a:avLst/>
          </a:prstGeom>
        </p:spPr>
      </p:pic>
      <p:sp>
        <p:nvSpPr>
          <p:cNvPr id="2" name="TextBox 1">
            <a:extLst>
              <a:ext uri="{FF2B5EF4-FFF2-40B4-BE49-F238E27FC236}">
                <a16:creationId xmlns:a16="http://schemas.microsoft.com/office/drawing/2014/main" id="{D565479E-6B59-CBAD-B635-D29FF079FC14}"/>
              </a:ext>
            </a:extLst>
          </p:cNvPr>
          <p:cNvSpPr txBox="1"/>
          <p:nvPr/>
        </p:nvSpPr>
        <p:spPr>
          <a:xfrm>
            <a:off x="6849524" y="592562"/>
            <a:ext cx="4513420"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Choose certified products</a:t>
            </a:r>
          </a:p>
        </p:txBody>
      </p:sp>
      <p:sp>
        <p:nvSpPr>
          <p:cNvPr id="10" name="TextBox 9">
            <a:extLst>
              <a:ext uri="{FF2B5EF4-FFF2-40B4-BE49-F238E27FC236}">
                <a16:creationId xmlns:a16="http://schemas.microsoft.com/office/drawing/2014/main" id="{07F63CCE-C3C0-6B8E-0C9A-52216AD5DCA2}"/>
              </a:ext>
            </a:extLst>
          </p:cNvPr>
          <p:cNvSpPr txBox="1"/>
          <p:nvPr/>
        </p:nvSpPr>
        <p:spPr>
          <a:xfrm>
            <a:off x="6849524" y="3858122"/>
            <a:ext cx="4513420" cy="2080570"/>
          </a:xfrm>
          <a:prstGeom prst="rect">
            <a:avLst/>
          </a:prstGeom>
          <a:noFill/>
        </p:spPr>
        <p:txBody>
          <a:bodyPr wrap="square">
            <a:spAutoFit/>
          </a:bodyPr>
          <a:lstStyle/>
          <a:p>
            <a:pPr marL="0" marR="0" lvl="0" indent="0" algn="l" defTabSz="914400" rtl="0" eaLnBrk="1" fontAlgn="auto" latinLnBrk="0" hangingPunct="1">
              <a:lnSpc>
                <a:spcPct val="110000"/>
              </a:lnSpc>
              <a:spcBef>
                <a:spcPts val="0"/>
              </a:spcBef>
              <a:spcAft>
                <a:spcPts val="0"/>
              </a:spcAft>
              <a:buClr>
                <a:srgbClr val="C00000"/>
              </a:buClr>
              <a:buSzPct val="116000"/>
              <a:buFontTx/>
              <a:buNone/>
              <a:tabLst/>
              <a:defRPr/>
            </a:pPr>
            <a:r>
              <a:rPr kumimoji="0" lang="en-US" sz="2200" b="1"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Considerations:</a:t>
            </a:r>
          </a:p>
          <a:p>
            <a:pPr marL="285750" marR="0" lvl="0" indent="-285750" algn="l" defTabSz="914400" rtl="0" eaLnBrk="1" fontAlgn="auto" latinLnBrk="0" hangingPunct="1">
              <a:spcBef>
                <a:spcPts val="600"/>
              </a:spcBef>
              <a:spcAft>
                <a:spcPts val="600"/>
              </a:spcAft>
              <a:buClr>
                <a:prstClr val="black"/>
              </a:buClr>
              <a:buSzPct val="116000"/>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Many products sold online do not meet these critical safety standards­.</a:t>
            </a:r>
          </a:p>
          <a:p>
            <a:pPr marL="285750" marR="0" lvl="0" indent="-285750" algn="l" defTabSz="914400" rtl="0" eaLnBrk="1" fontAlgn="auto" latinLnBrk="0" hangingPunct="1">
              <a:spcBef>
                <a:spcPts val="600"/>
              </a:spcBef>
              <a:spcAft>
                <a:spcPts val="600"/>
              </a:spcAft>
              <a:buClr>
                <a:prstClr val="black"/>
              </a:buClr>
              <a:buSzPct val="116000"/>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Unregulated electric scooters and bikes are significantly concerning due to their size.</a:t>
            </a:r>
          </a:p>
        </p:txBody>
      </p:sp>
      <p:sp>
        <p:nvSpPr>
          <p:cNvPr id="12" name="TextBox 11">
            <a:extLst>
              <a:ext uri="{FF2B5EF4-FFF2-40B4-BE49-F238E27FC236}">
                <a16:creationId xmlns:a16="http://schemas.microsoft.com/office/drawing/2014/main" id="{DB3A0C47-ED7A-D0DC-DD3E-E3E970D7A322}"/>
              </a:ext>
            </a:extLst>
          </p:cNvPr>
          <p:cNvSpPr txBox="1"/>
          <p:nvPr/>
        </p:nvSpPr>
        <p:spPr>
          <a:xfrm>
            <a:off x="6856965" y="2419653"/>
            <a:ext cx="4513420" cy="1287532"/>
          </a:xfrm>
          <a:prstGeom prst="rect">
            <a:avLst/>
          </a:prstGeom>
          <a:noFill/>
        </p:spPr>
        <p:txBody>
          <a:bodyPr wrap="square">
            <a:spAutoFit/>
          </a:bodyPr>
          <a:lstStyle/>
          <a:p>
            <a:pPr marL="0" marR="0" lvl="0" indent="0" algn="l" defTabSz="914400" rtl="0" eaLnBrk="1" fontAlgn="auto" latinLnBrk="0" hangingPunct="1">
              <a:lnSpc>
                <a:spcPct val="110000"/>
              </a:lnSpc>
              <a:spcBef>
                <a:spcPts val="0"/>
              </a:spcBef>
              <a:spcAft>
                <a:spcPts val="0"/>
              </a:spcAft>
              <a:buClr>
                <a:srgbClr val="122C49"/>
              </a:buClr>
              <a:buSzPct val="125000"/>
              <a:buFontTx/>
              <a:buNone/>
              <a:tabLst/>
              <a:defRPr/>
            </a:pPr>
            <a:r>
              <a:rPr kumimoji="0" lang="en-US" sz="18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Only buy products that are listed or safety certified by a nationally recognized testing laboratory to ensure they meet important safety requirements.</a:t>
            </a:r>
          </a:p>
        </p:txBody>
      </p:sp>
      <p:pic>
        <p:nvPicPr>
          <p:cNvPr id="4" name="Picture 3" descr="Blue text on a black background&#10;&#10;AI-generated content may be incorrect.">
            <a:extLst>
              <a:ext uri="{FF2B5EF4-FFF2-40B4-BE49-F238E27FC236}">
                <a16:creationId xmlns:a16="http://schemas.microsoft.com/office/drawing/2014/main" id="{3B5B11C9-F75F-F51F-D7AB-CE9F737191E8}"/>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spTree>
    <p:extLst>
      <p:ext uri="{BB962C8B-B14F-4D97-AF65-F5344CB8AC3E}">
        <p14:creationId xmlns:p14="http://schemas.microsoft.com/office/powerpoint/2010/main" val="1226678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ECAE2-7462-337D-530C-94F2B000FC8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A214150-B937-E179-E0B9-B91905D6C4ED}"/>
              </a:ext>
            </a:extLst>
          </p:cNvPr>
          <p:cNvSpPr txBox="1"/>
          <p:nvPr/>
        </p:nvSpPr>
        <p:spPr>
          <a:xfrm>
            <a:off x="777115" y="361186"/>
            <a:ext cx="6616572" cy="982513"/>
          </a:xfrm>
          <a:prstGeom prst="rect">
            <a:avLst/>
          </a:prstGeom>
          <a:noFill/>
        </p:spPr>
        <p:txBody>
          <a:bodyPr wrap="square" rtlCol="0">
            <a:spAutoFit/>
          </a:bodyPr>
          <a:lstStyle/>
          <a:p>
            <a:pPr>
              <a:lnSpc>
                <a:spcPct val="150000"/>
              </a:lnSpc>
            </a:pPr>
            <a:r>
              <a:rPr lang="en-US" sz="4400" dirty="0">
                <a:latin typeface="Arial" panose="020B0604020202020204" pitchFamily="34" charset="0"/>
                <a:cs typeface="Arial" panose="020B0604020202020204" pitchFamily="34" charset="0"/>
              </a:rPr>
              <a:t>Handle with care</a:t>
            </a:r>
          </a:p>
        </p:txBody>
      </p:sp>
      <p:sp>
        <p:nvSpPr>
          <p:cNvPr id="4" name="TextBox 3">
            <a:extLst>
              <a:ext uri="{FF2B5EF4-FFF2-40B4-BE49-F238E27FC236}">
                <a16:creationId xmlns:a16="http://schemas.microsoft.com/office/drawing/2014/main" id="{873187DD-8212-3ACE-E0B9-07A4E5A44F78}"/>
              </a:ext>
            </a:extLst>
          </p:cNvPr>
          <p:cNvSpPr txBox="1"/>
          <p:nvPr/>
        </p:nvSpPr>
        <p:spPr>
          <a:xfrm>
            <a:off x="755904" y="1531618"/>
            <a:ext cx="4462271" cy="4185761"/>
          </a:xfrm>
          <a:prstGeom prst="rect">
            <a:avLst/>
          </a:prstGeom>
          <a:noFill/>
        </p:spPr>
        <p:txBody>
          <a:bodyPr wrap="square">
            <a:spAutoFit/>
          </a:bodyPr>
          <a:lstStyle/>
          <a:p>
            <a:pPr marL="342900" lvl="0" indent="-342900">
              <a:spcBef>
                <a:spcPts val="600"/>
              </a:spcBef>
              <a:spcAft>
                <a:spcPts val="600"/>
              </a:spcAft>
              <a:buSzPct val="125000"/>
              <a:buFont typeface="Arial" panose="020B0604020202020204" pitchFamily="34" charset="0"/>
              <a:buChar char="•"/>
            </a:pPr>
            <a:r>
              <a:rPr lang="en-US" sz="1800" dirty="0">
                <a:latin typeface="Arial" panose="020B0604020202020204" pitchFamily="34" charset="0"/>
                <a:ea typeface="Times New Roman" panose="02020603050405020304" pitchFamily="18" charset="0"/>
                <a:cs typeface="Arial" panose="020B0604020202020204" pitchFamily="34" charset="0"/>
              </a:rPr>
              <a:t>Follow the manufacturer’s instructions.</a:t>
            </a:r>
          </a:p>
          <a:p>
            <a:pPr marL="342900" lvl="0" indent="-342900">
              <a:spcBef>
                <a:spcPts val="600"/>
              </a:spcBef>
              <a:spcAft>
                <a:spcPts val="600"/>
              </a:spcAft>
              <a:buSzPct val="125000"/>
              <a:buFont typeface="Arial" panose="020B0604020202020204" pitchFamily="34" charset="0"/>
              <a:buChar char="•"/>
            </a:pPr>
            <a:r>
              <a:rPr lang="en-US" sz="1800" dirty="0">
                <a:latin typeface="Arial" panose="020B0604020202020204" pitchFamily="34" charset="0"/>
                <a:ea typeface="Times New Roman" panose="02020603050405020304" pitchFamily="18" charset="0"/>
                <a:cs typeface="Arial" panose="020B0604020202020204" pitchFamily="34" charset="0"/>
              </a:rPr>
              <a:t>Only use charging equipment that comes with the product.</a:t>
            </a:r>
          </a:p>
          <a:p>
            <a:pPr marL="342900" indent="-342900">
              <a:spcBef>
                <a:spcPts val="600"/>
              </a:spcBef>
              <a:spcAft>
                <a:spcPts val="600"/>
              </a:spcAft>
              <a:buSzPct val="125000"/>
              <a:buFont typeface="Arial" panose="020B0604020202020204" pitchFamily="34" charset="0"/>
              <a:buChar char="•"/>
            </a:pPr>
            <a:r>
              <a:rPr lang="en-US" sz="1800" dirty="0">
                <a:latin typeface="Arial" panose="020B0604020202020204" pitchFamily="34" charset="0"/>
                <a:ea typeface="Times New Roman" panose="02020603050405020304" pitchFamily="18" charset="0"/>
                <a:cs typeface="Arial" panose="020B0604020202020204" pitchFamily="34" charset="0"/>
              </a:rPr>
              <a:t>Store batteries away from extreme temperatures, direct sunlight, exits, and anything flammable.</a:t>
            </a:r>
          </a:p>
          <a:p>
            <a:pPr marL="342900" lvl="0" indent="-342900">
              <a:spcBef>
                <a:spcPts val="600"/>
              </a:spcBef>
              <a:spcAft>
                <a:spcPts val="600"/>
              </a:spcAft>
              <a:buSzPct val="125000"/>
              <a:buFont typeface="Arial" panose="020B0604020202020204" pitchFamily="34" charset="0"/>
              <a:buChar char="•"/>
            </a:pPr>
            <a:r>
              <a:rPr lang="en-US" sz="1800" dirty="0">
                <a:latin typeface="Arial" panose="020B0604020202020204" pitchFamily="34" charset="0"/>
                <a:ea typeface="Times New Roman" panose="02020603050405020304" pitchFamily="18" charset="0"/>
                <a:cs typeface="Arial" panose="020B0604020202020204" pitchFamily="34" charset="0"/>
              </a:rPr>
              <a:t>Do not modify the battery or the charger in any way.</a:t>
            </a:r>
          </a:p>
          <a:p>
            <a:pPr marL="342900" lvl="0" indent="-342900">
              <a:spcBef>
                <a:spcPts val="600"/>
              </a:spcBef>
              <a:spcAft>
                <a:spcPts val="600"/>
              </a:spcAft>
              <a:buSzPct val="125000"/>
              <a:buFont typeface="Arial" panose="020B0604020202020204" pitchFamily="34" charset="0"/>
              <a:buChar char="•"/>
            </a:pPr>
            <a:r>
              <a:rPr lang="en-US" sz="1800" dirty="0">
                <a:latin typeface="Arial" panose="020B0604020202020204" pitchFamily="34" charset="0"/>
                <a:ea typeface="Times New Roman" panose="02020603050405020304" pitchFamily="18" charset="0"/>
                <a:cs typeface="Arial" panose="020B0604020202020204" pitchFamily="34" charset="0"/>
              </a:rPr>
              <a:t>Charge larger devices (such as </a:t>
            </a:r>
            <a:r>
              <a:rPr lang="en-US" sz="1800" dirty="0" err="1">
                <a:latin typeface="Arial" panose="020B0604020202020204" pitchFamily="34" charset="0"/>
                <a:ea typeface="Times New Roman" panose="02020603050405020304" pitchFamily="18" charset="0"/>
                <a:cs typeface="Arial" panose="020B0604020202020204" pitchFamily="34" charset="0"/>
              </a:rPr>
              <a:t>eBikes</a:t>
            </a:r>
            <a:r>
              <a:rPr lang="en-US" sz="1800" dirty="0">
                <a:latin typeface="Arial" panose="020B0604020202020204" pitchFamily="34" charset="0"/>
                <a:ea typeface="Times New Roman" panose="02020603050405020304" pitchFamily="18" charset="0"/>
                <a:cs typeface="Arial" panose="020B0604020202020204" pitchFamily="34" charset="0"/>
              </a:rPr>
              <a:t>) away from your exit path and outside your home, if possible.</a:t>
            </a:r>
          </a:p>
          <a:p>
            <a:pPr marL="342900" lvl="0" indent="-342900">
              <a:spcBef>
                <a:spcPts val="600"/>
              </a:spcBef>
              <a:spcAft>
                <a:spcPts val="600"/>
              </a:spcAft>
              <a:buSzPct val="125000"/>
              <a:buFont typeface="Arial" panose="020B0604020202020204" pitchFamily="34" charset="0"/>
              <a:buChar char="•"/>
            </a:pPr>
            <a:r>
              <a:rPr lang="en-US" sz="1800" spc="-30" dirty="0">
                <a:latin typeface="Arial" panose="020B0604020202020204" pitchFamily="34" charset="0"/>
                <a:ea typeface="Times New Roman" panose="02020603050405020304" pitchFamily="18" charset="0"/>
                <a:cs typeface="Arial" panose="020B0604020202020204" pitchFamily="34" charset="0"/>
              </a:rPr>
              <a:t>Do not charge larger devices overnight.</a:t>
            </a:r>
          </a:p>
        </p:txBody>
      </p:sp>
      <p:pic>
        <p:nvPicPr>
          <p:cNvPr id="3" name="Picture 2" descr="Blue text on a black background&#10;&#10;AI-generated content may be incorrect.">
            <a:extLst>
              <a:ext uri="{FF2B5EF4-FFF2-40B4-BE49-F238E27FC236}">
                <a16:creationId xmlns:a16="http://schemas.microsoft.com/office/drawing/2014/main" id="{2C7DA083-35D2-F1B1-1BF9-98869B7CAA0F}"/>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pic>
        <p:nvPicPr>
          <p:cNvPr id="11" name="Picture 10" descr="A person holding a battery&#10;&#10;AI-generated content may be incorrect.">
            <a:extLst>
              <a:ext uri="{FF2B5EF4-FFF2-40B4-BE49-F238E27FC236}">
                <a16:creationId xmlns:a16="http://schemas.microsoft.com/office/drawing/2014/main" id="{2C7429E5-22FE-7EC4-0BBC-025129ABAB86}"/>
              </a:ext>
            </a:extLst>
          </p:cNvPr>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a:xfrm>
            <a:off x="6096002" y="0"/>
            <a:ext cx="6095998" cy="6858000"/>
          </a:xfrm>
          <a:prstGeom prst="rect">
            <a:avLst/>
          </a:prstGeom>
        </p:spPr>
      </p:pic>
      <p:pic>
        <p:nvPicPr>
          <p:cNvPr id="18" name="Picture 17" descr="A logo of a company&#10;&#10;AI-generated content may be incorrect.">
            <a:extLst>
              <a:ext uri="{FF2B5EF4-FFF2-40B4-BE49-F238E27FC236}">
                <a16:creationId xmlns:a16="http://schemas.microsoft.com/office/drawing/2014/main" id="{B14157C0-AFEE-A3A6-E288-3C48B3F5678D}"/>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605842" y="6017171"/>
            <a:ext cx="1363390" cy="766533"/>
          </a:xfrm>
          <a:prstGeom prst="rect">
            <a:avLst/>
          </a:prstGeom>
        </p:spPr>
      </p:pic>
    </p:spTree>
    <p:extLst>
      <p:ext uri="{BB962C8B-B14F-4D97-AF65-F5344CB8AC3E}">
        <p14:creationId xmlns:p14="http://schemas.microsoft.com/office/powerpoint/2010/main" val="1538406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DDA86E-1F2D-EF62-5AF2-FF432DF16EBA}"/>
            </a:ext>
          </a:extLst>
        </p:cNvPr>
        <p:cNvGrpSpPr/>
        <p:nvPr/>
      </p:nvGrpSpPr>
      <p:grpSpPr>
        <a:xfrm>
          <a:off x="0" y="0"/>
          <a:ext cx="0" cy="0"/>
          <a:chOff x="0" y="0"/>
          <a:chExt cx="0" cy="0"/>
        </a:xfrm>
      </p:grpSpPr>
      <p:pic>
        <p:nvPicPr>
          <p:cNvPr id="9" name="Picture 8" descr="A person on a motorcycle in a room with smoke&#10;&#10;AI-generated content may be incorrect.">
            <a:extLst>
              <a:ext uri="{FF2B5EF4-FFF2-40B4-BE49-F238E27FC236}">
                <a16:creationId xmlns:a16="http://schemas.microsoft.com/office/drawing/2014/main" id="{3C6D27B3-2A6A-2E43-BB4C-1438A15FB24A}"/>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a:xfrm>
            <a:off x="6095999" y="0"/>
            <a:ext cx="6096000" cy="6858000"/>
          </a:xfrm>
          <a:prstGeom prst="rect">
            <a:avLst/>
          </a:prstGeom>
        </p:spPr>
      </p:pic>
      <p:pic>
        <p:nvPicPr>
          <p:cNvPr id="15" name="Picture 14" descr="A logo for a company&#10;&#10;AI-generated content may be incorrect.">
            <a:extLst>
              <a:ext uri="{FF2B5EF4-FFF2-40B4-BE49-F238E27FC236}">
                <a16:creationId xmlns:a16="http://schemas.microsoft.com/office/drawing/2014/main" id="{8753FCDA-7DE9-4BEB-F78D-0D0EE692EA6C}"/>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629899" y="6025923"/>
            <a:ext cx="1307307" cy="761355"/>
          </a:xfrm>
          <a:prstGeom prst="rect">
            <a:avLst/>
          </a:prstGeom>
        </p:spPr>
      </p:pic>
      <p:sp>
        <p:nvSpPr>
          <p:cNvPr id="17" name="TextBox 16">
            <a:extLst>
              <a:ext uri="{FF2B5EF4-FFF2-40B4-BE49-F238E27FC236}">
                <a16:creationId xmlns:a16="http://schemas.microsoft.com/office/drawing/2014/main" id="{7326B35C-D5F2-01D2-1D72-28CE545F472C}"/>
              </a:ext>
            </a:extLst>
          </p:cNvPr>
          <p:cNvSpPr txBox="1"/>
          <p:nvPr/>
        </p:nvSpPr>
        <p:spPr>
          <a:xfrm>
            <a:off x="722073" y="576072"/>
            <a:ext cx="4496103" cy="1446550"/>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Always stay alert for warning signs</a:t>
            </a:r>
          </a:p>
        </p:txBody>
      </p:sp>
      <p:sp>
        <p:nvSpPr>
          <p:cNvPr id="18" name="TextBox 17">
            <a:extLst>
              <a:ext uri="{FF2B5EF4-FFF2-40B4-BE49-F238E27FC236}">
                <a16:creationId xmlns:a16="http://schemas.microsoft.com/office/drawing/2014/main" id="{1DF22642-4CB0-14EF-B355-99D2D5ADD55C}"/>
              </a:ext>
            </a:extLst>
          </p:cNvPr>
          <p:cNvSpPr txBox="1"/>
          <p:nvPr/>
        </p:nvSpPr>
        <p:spPr>
          <a:xfrm>
            <a:off x="757241" y="2248692"/>
            <a:ext cx="4460935" cy="3631763"/>
          </a:xfrm>
          <a:prstGeom prst="rect">
            <a:avLst/>
          </a:prstGeom>
          <a:noFill/>
        </p:spPr>
        <p:txBody>
          <a:bodyPr wrap="square">
            <a:spAutoFit/>
          </a:bodyPr>
          <a:lstStyle/>
          <a:p>
            <a:pPr marL="342900" lvl="0" indent="-342900">
              <a:spcBef>
                <a:spcPts val="600"/>
              </a:spcBef>
              <a:spcAft>
                <a:spcPts val="600"/>
              </a:spcAft>
              <a:buClr>
                <a:schemeClr val="tx1"/>
              </a:buClr>
              <a:buSzPct val="125000"/>
              <a:buFont typeface="Arial" panose="020B0604020202020204" pitchFamily="34" charset="0"/>
              <a:buChar char="•"/>
            </a:pPr>
            <a:r>
              <a:rPr lang="en-US" sz="2000" dirty="0">
                <a:latin typeface="Arial" panose="020B0604020202020204" pitchFamily="34" charset="0"/>
                <a:ea typeface="Times New Roman" panose="02020603050405020304" pitchFamily="18" charset="0"/>
                <a:cs typeface="Arial" panose="020B0604020202020204" pitchFamily="34" charset="0"/>
              </a:rPr>
              <a:t>Check battery-powered devices often for damage or abuse such as swelling, punctures, or changes in shape.</a:t>
            </a:r>
          </a:p>
          <a:p>
            <a:pPr marL="342900" lvl="0" indent="-342900">
              <a:spcBef>
                <a:spcPts val="600"/>
              </a:spcBef>
              <a:spcAft>
                <a:spcPts val="600"/>
              </a:spcAft>
              <a:buClr>
                <a:schemeClr val="tx1"/>
              </a:buClr>
              <a:buSzPct val="125000"/>
              <a:buFont typeface="Arial" panose="020B0604020202020204" pitchFamily="34" charset="0"/>
              <a:buChar char="•"/>
            </a:pPr>
            <a:r>
              <a:rPr lang="en-US" sz="2000" dirty="0">
                <a:latin typeface="Arial" panose="020B0604020202020204" pitchFamily="34" charset="0"/>
                <a:ea typeface="Times New Roman" panose="02020603050405020304" pitchFamily="18" charset="0"/>
                <a:cs typeface="Arial" panose="020B0604020202020204" pitchFamily="34" charset="0"/>
              </a:rPr>
              <a:t>Listen for unusual hissing or popping sounds.</a:t>
            </a:r>
          </a:p>
          <a:p>
            <a:pPr marL="342900" lvl="0" indent="-342900">
              <a:spcBef>
                <a:spcPts val="600"/>
              </a:spcBef>
              <a:spcAft>
                <a:spcPts val="600"/>
              </a:spcAft>
              <a:buClr>
                <a:schemeClr val="tx1"/>
              </a:buClr>
              <a:buSzPct val="125000"/>
              <a:buFont typeface="Arial" panose="020B0604020202020204" pitchFamily="34" charset="0"/>
              <a:buChar char="•"/>
            </a:pPr>
            <a:r>
              <a:rPr lang="en-US" sz="2000" dirty="0">
                <a:latin typeface="Arial" panose="020B0604020202020204" pitchFamily="34" charset="0"/>
                <a:ea typeface="Times New Roman" panose="02020603050405020304" pitchFamily="18" charset="0"/>
                <a:cs typeface="Arial" panose="020B0604020202020204" pitchFamily="34" charset="0"/>
              </a:rPr>
              <a:t>Watch out for excessive heat or a strange odor.</a:t>
            </a:r>
          </a:p>
          <a:p>
            <a:pPr marL="342900" lvl="0" indent="-342900">
              <a:spcBef>
                <a:spcPts val="600"/>
              </a:spcBef>
              <a:spcAft>
                <a:spcPts val="600"/>
              </a:spcAft>
              <a:buClr>
                <a:schemeClr val="tx1"/>
              </a:buClr>
              <a:buSzPct val="125000"/>
              <a:buFont typeface="Arial" panose="020B0604020202020204" pitchFamily="34" charset="0"/>
              <a:buChar char="•"/>
            </a:pPr>
            <a:r>
              <a:rPr lang="en-US" sz="2000" dirty="0">
                <a:latin typeface="Arial" panose="020B0604020202020204" pitchFamily="34" charset="0"/>
                <a:ea typeface="Times New Roman" panose="02020603050405020304" pitchFamily="18" charset="0"/>
                <a:cs typeface="Arial" panose="020B0604020202020204" pitchFamily="34" charset="0"/>
              </a:rPr>
              <a:t>If you notice any of these warning signs, </a:t>
            </a:r>
            <a:r>
              <a:rPr lang="en-US" sz="2000" dirty="0" err="1">
                <a:latin typeface="Arial" panose="020B0604020202020204" pitchFamily="34" charset="0"/>
                <a:ea typeface="Times New Roman" panose="02020603050405020304" pitchFamily="18" charset="0"/>
                <a:cs typeface="Arial" panose="020B0604020202020204" pitchFamily="34" charset="0"/>
              </a:rPr>
              <a:t>stop.</a:t>
            </a:r>
            <a:r>
              <a:rPr lang="en-US" sz="2000" dirty="0" err="1">
                <a:solidFill>
                  <a:schemeClr val="bg1"/>
                </a:solidFill>
                <a:latin typeface="Arial" panose="020B0604020202020204" pitchFamily="34" charset="0"/>
                <a:ea typeface="Times New Roman" panose="02020603050405020304" pitchFamily="18" charset="0"/>
                <a:cs typeface="Arial" panose="020B0604020202020204" pitchFamily="34" charset="0"/>
              </a:rPr>
              <a:t>using</a:t>
            </a:r>
            <a:r>
              <a:rPr lang="en-US" sz="2000" dirty="0">
                <a:solidFill>
                  <a:schemeClr val="bg1"/>
                </a:solidFill>
                <a:latin typeface="Arial" panose="020B0604020202020204" pitchFamily="34" charset="0"/>
                <a:ea typeface="Times New Roman" panose="02020603050405020304" pitchFamily="18" charset="0"/>
                <a:cs typeface="Arial" panose="020B0604020202020204" pitchFamily="34" charset="0"/>
              </a:rPr>
              <a:t> the device</a:t>
            </a:r>
          </a:p>
        </p:txBody>
      </p:sp>
      <p:pic>
        <p:nvPicPr>
          <p:cNvPr id="2" name="Picture 1" descr="Blue text on a black background&#10;&#10;AI-generated content may be incorrect.">
            <a:extLst>
              <a:ext uri="{FF2B5EF4-FFF2-40B4-BE49-F238E27FC236}">
                <a16:creationId xmlns:a16="http://schemas.microsoft.com/office/drawing/2014/main" id="{5B4B0694-A2FE-A1A6-C6F0-033FF819BAE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spTree>
    <p:extLst>
      <p:ext uri="{BB962C8B-B14F-4D97-AF65-F5344CB8AC3E}">
        <p14:creationId xmlns:p14="http://schemas.microsoft.com/office/powerpoint/2010/main" val="3440689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B9CAD-DDD6-DAD1-5C49-9E82573D73BF}"/>
            </a:ext>
          </a:extLst>
        </p:cNvPr>
        <p:cNvGrpSpPr/>
        <p:nvPr/>
      </p:nvGrpSpPr>
      <p:grpSpPr>
        <a:xfrm>
          <a:off x="0" y="0"/>
          <a:ext cx="0" cy="0"/>
          <a:chOff x="0" y="0"/>
          <a:chExt cx="0" cy="0"/>
        </a:xfrm>
      </p:grpSpPr>
      <p:pic>
        <p:nvPicPr>
          <p:cNvPr id="4" name="Picture 3" descr="A recycle bin on a sidewalk&#10;&#10;AI-generated content may be incorrect.">
            <a:extLst>
              <a:ext uri="{FF2B5EF4-FFF2-40B4-BE49-F238E27FC236}">
                <a16:creationId xmlns:a16="http://schemas.microsoft.com/office/drawing/2014/main" id="{4811A231-82CD-F1D8-09FF-9F5D2BE50BB8}"/>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a:xfrm>
            <a:off x="3765117" y="0"/>
            <a:ext cx="4671747" cy="6858000"/>
          </a:xfrm>
          <a:prstGeom prst="rect">
            <a:avLst/>
          </a:prstGeom>
        </p:spPr>
      </p:pic>
      <p:sp>
        <p:nvSpPr>
          <p:cNvPr id="7" name="TextBox 6">
            <a:extLst>
              <a:ext uri="{FF2B5EF4-FFF2-40B4-BE49-F238E27FC236}">
                <a16:creationId xmlns:a16="http://schemas.microsoft.com/office/drawing/2014/main" id="{0A5166C6-8893-D213-C140-C9E9053D6BFC}"/>
              </a:ext>
            </a:extLst>
          </p:cNvPr>
          <p:cNvSpPr txBox="1"/>
          <p:nvPr/>
        </p:nvSpPr>
        <p:spPr>
          <a:xfrm>
            <a:off x="823319" y="1595449"/>
            <a:ext cx="2447847" cy="3477875"/>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Recycle devices and batteries properly</a:t>
            </a:r>
          </a:p>
        </p:txBody>
      </p:sp>
      <p:sp>
        <p:nvSpPr>
          <p:cNvPr id="8" name="TextBox 7">
            <a:extLst>
              <a:ext uri="{FF2B5EF4-FFF2-40B4-BE49-F238E27FC236}">
                <a16:creationId xmlns:a16="http://schemas.microsoft.com/office/drawing/2014/main" id="{582D95BC-AF4E-11F7-05D6-6A4B4CE7DB93}"/>
              </a:ext>
            </a:extLst>
          </p:cNvPr>
          <p:cNvSpPr txBox="1"/>
          <p:nvPr/>
        </p:nvSpPr>
        <p:spPr>
          <a:xfrm>
            <a:off x="8682916" y="1364617"/>
            <a:ext cx="2680028" cy="3939540"/>
          </a:xfrm>
          <a:prstGeom prst="rect">
            <a:avLst/>
          </a:prstGeom>
          <a:noFill/>
        </p:spPr>
        <p:txBody>
          <a:bodyPr wrap="square">
            <a:spAutoFit/>
          </a:bodyPr>
          <a:lstStyle/>
          <a:p>
            <a:pPr marL="342900" lvl="0" indent="-342900">
              <a:spcBef>
                <a:spcPts val="600"/>
              </a:spcBef>
              <a:spcAft>
                <a:spcPts val="600"/>
              </a:spcAft>
              <a:buClr>
                <a:schemeClr val="tx1"/>
              </a:buClr>
              <a:buSzPct val="125000"/>
              <a:buFont typeface="Arial" panose="020B0604020202020204" pitchFamily="34" charset="0"/>
              <a:buChar char="•"/>
            </a:pPr>
            <a:r>
              <a:rPr lang="en-US" sz="2000" dirty="0">
                <a:latin typeface="Arial" panose="020B0604020202020204" pitchFamily="34" charset="0"/>
                <a:ea typeface="Times New Roman" panose="02020603050405020304" pitchFamily="18" charset="0"/>
                <a:cs typeface="Arial" panose="020B0604020202020204" pitchFamily="34" charset="0"/>
              </a:rPr>
              <a:t>Responsibility dispose of old or damaged batteries and devices by taking them to the nearest battery recycling center.</a:t>
            </a:r>
          </a:p>
          <a:p>
            <a:pPr marL="342900" lvl="0" indent="-342900">
              <a:spcBef>
                <a:spcPts val="600"/>
              </a:spcBef>
              <a:spcAft>
                <a:spcPts val="600"/>
              </a:spcAft>
              <a:buClr>
                <a:schemeClr val="tx1"/>
              </a:buClr>
              <a:buSzPct val="125000"/>
              <a:buFont typeface="Arial" panose="020B0604020202020204" pitchFamily="34" charset="0"/>
              <a:buChar char="•"/>
            </a:pPr>
            <a:r>
              <a:rPr lang="en-US" sz="2000" dirty="0">
                <a:latin typeface="Arial" panose="020B0604020202020204" pitchFamily="34" charset="0"/>
                <a:ea typeface="Times New Roman" panose="02020603050405020304" pitchFamily="18" charset="0"/>
                <a:cs typeface="Arial" panose="020B0604020202020204" pitchFamily="34" charset="0"/>
              </a:rPr>
              <a:t>Never discard batteries, chargers or battery-powered devices in regular trash bins.</a:t>
            </a:r>
          </a:p>
        </p:txBody>
      </p:sp>
      <p:pic>
        <p:nvPicPr>
          <p:cNvPr id="6" name="Picture 5" descr="Blue text on a black background&#10;&#10;AI-generated content may be incorrect.">
            <a:extLst>
              <a:ext uri="{FF2B5EF4-FFF2-40B4-BE49-F238E27FC236}">
                <a16:creationId xmlns:a16="http://schemas.microsoft.com/office/drawing/2014/main" id="{A704599A-C1A4-8C1D-C0DE-C6B779AE1798}"/>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pic>
        <p:nvPicPr>
          <p:cNvPr id="5" name="Picture 4" descr="A logo of a company&#10;&#10;AI-generated content may be incorrect.">
            <a:extLst>
              <a:ext uri="{FF2B5EF4-FFF2-40B4-BE49-F238E27FC236}">
                <a16:creationId xmlns:a16="http://schemas.microsoft.com/office/drawing/2014/main" id="{01F54434-5217-4F15-1063-8D7BD898B866}"/>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613575" y="6013362"/>
            <a:ext cx="1354182" cy="761356"/>
          </a:xfrm>
          <a:prstGeom prst="rect">
            <a:avLst/>
          </a:prstGeom>
        </p:spPr>
      </p:pic>
    </p:spTree>
    <p:extLst>
      <p:ext uri="{BB962C8B-B14F-4D97-AF65-F5344CB8AC3E}">
        <p14:creationId xmlns:p14="http://schemas.microsoft.com/office/powerpoint/2010/main" val="2726131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51661-D316-9064-FA13-F12255818151}"/>
            </a:ext>
          </a:extLst>
        </p:cNvPr>
        <p:cNvGrpSpPr/>
        <p:nvPr/>
      </p:nvGrpSpPr>
      <p:grpSpPr>
        <a:xfrm>
          <a:off x="0" y="0"/>
          <a:ext cx="0" cy="0"/>
          <a:chOff x="0" y="0"/>
          <a:chExt cx="0" cy="0"/>
        </a:xfrm>
      </p:grpSpPr>
      <p:pic>
        <p:nvPicPr>
          <p:cNvPr id="5" name="Picture Placeholder 8" descr="A floor plan of a house&#10;&#10;Description automatically generated">
            <a:extLst>
              <a:ext uri="{FF2B5EF4-FFF2-40B4-BE49-F238E27FC236}">
                <a16:creationId xmlns:a16="http://schemas.microsoft.com/office/drawing/2014/main" id="{9D525526-EF4A-CEF2-455E-1C4F2FA32080}"/>
              </a:ext>
            </a:extLst>
          </p:cNvPr>
          <p:cNvPicPr>
            <a:picLocks noChangeAspect="1"/>
          </p:cNvPicPr>
          <p:nvPr/>
        </p:nvPicPr>
        <p:blipFill rotWithShape="1">
          <a:blip r:embed="rId3" cstate="email">
            <a:extLst>
              <a:ext uri="{28A0092B-C50C-407E-A947-70E740481C1C}">
                <a14:useLocalDpi xmlns:a14="http://schemas.microsoft.com/office/drawing/2010/main" val="0"/>
              </a:ext>
            </a:extLst>
          </a:blip>
          <a:srcRect/>
          <a:stretch>
            <a:fillRect/>
          </a:stretch>
        </p:blipFill>
        <p:spPr>
          <a:xfrm>
            <a:off x="5218176" y="1"/>
            <a:ext cx="6973824" cy="6858000"/>
          </a:xfrm>
          <a:prstGeom prst="rect">
            <a:avLst/>
          </a:prstGeom>
        </p:spPr>
      </p:pic>
      <p:sp>
        <p:nvSpPr>
          <p:cNvPr id="7" name="TextBox 6">
            <a:extLst>
              <a:ext uri="{FF2B5EF4-FFF2-40B4-BE49-F238E27FC236}">
                <a16:creationId xmlns:a16="http://schemas.microsoft.com/office/drawing/2014/main" id="{EDEE31DE-57F0-54B7-8231-F0276170BE18}"/>
              </a:ext>
            </a:extLst>
          </p:cNvPr>
          <p:cNvSpPr txBox="1"/>
          <p:nvPr/>
        </p:nvSpPr>
        <p:spPr>
          <a:xfrm>
            <a:off x="722073" y="599307"/>
            <a:ext cx="3691431" cy="2123658"/>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Get out quickly if there’s a fire</a:t>
            </a:r>
          </a:p>
        </p:txBody>
      </p:sp>
      <p:sp>
        <p:nvSpPr>
          <p:cNvPr id="8" name="TextBox 7">
            <a:extLst>
              <a:ext uri="{FF2B5EF4-FFF2-40B4-BE49-F238E27FC236}">
                <a16:creationId xmlns:a16="http://schemas.microsoft.com/office/drawing/2014/main" id="{76B480CC-CB3A-D484-5ADA-C5D456419EF2}"/>
              </a:ext>
            </a:extLst>
          </p:cNvPr>
          <p:cNvSpPr txBox="1"/>
          <p:nvPr/>
        </p:nvSpPr>
        <p:spPr>
          <a:xfrm>
            <a:off x="768399" y="3076599"/>
            <a:ext cx="3679709" cy="2400657"/>
          </a:xfrm>
          <a:prstGeom prst="rect">
            <a:avLst/>
          </a:prstGeom>
          <a:noFill/>
        </p:spPr>
        <p:txBody>
          <a:bodyPr wrap="square">
            <a:spAutoFit/>
          </a:bodyPr>
          <a:lstStyle/>
          <a:p>
            <a:pPr marL="342900" lvl="0" indent="-342900">
              <a:spcBef>
                <a:spcPts val="600"/>
              </a:spcBef>
              <a:spcAft>
                <a:spcPts val="600"/>
              </a:spcAft>
              <a:buClr>
                <a:schemeClr val="tx1"/>
              </a:buClr>
              <a:buSzPct val="125000"/>
              <a:buFont typeface="Arial" panose="020B0604020202020204" pitchFamily="34" charset="0"/>
              <a:buChar char="•"/>
            </a:pPr>
            <a:r>
              <a:rPr lang="en-US" sz="2000" dirty="0">
                <a:latin typeface="Arial" panose="020B0604020202020204" pitchFamily="34" charset="0"/>
                <a:ea typeface="Times New Roman" panose="02020603050405020304" pitchFamily="18" charset="0"/>
                <a:cs typeface="Arial" panose="020B0604020202020204" pitchFamily="34" charset="0"/>
              </a:rPr>
              <a:t>Know the warning signs to look and listen for and get out if you see </a:t>
            </a:r>
            <a:r>
              <a:rPr lang="en-US" sz="2000" kern="100" dirty="0">
                <a:latin typeface="Arial" panose="020B0604020202020204" pitchFamily="34" charset="0"/>
                <a:ea typeface="Calibri" panose="020F0502020204030204" pitchFamily="34" charset="0"/>
                <a:cs typeface="Arial" panose="020B0604020202020204" pitchFamily="34" charset="0"/>
              </a:rPr>
              <a:t>– or hear – one.</a:t>
            </a:r>
          </a:p>
          <a:p>
            <a:pPr marL="342900" lvl="0" indent="-342900">
              <a:spcBef>
                <a:spcPts val="600"/>
              </a:spcBef>
              <a:spcAft>
                <a:spcPts val="600"/>
              </a:spcAft>
              <a:buClr>
                <a:schemeClr val="tx1"/>
              </a:buClr>
              <a:buSzPct val="125000"/>
              <a:buFont typeface="Arial" panose="020B0604020202020204" pitchFamily="34" charset="0"/>
              <a:buChar char="•"/>
            </a:pPr>
            <a:r>
              <a:rPr lang="en-US" sz="2000" kern="100" dirty="0">
                <a:latin typeface="Arial" panose="020B0604020202020204" pitchFamily="34" charset="0"/>
                <a:ea typeface="Calibri" panose="020F0502020204030204" pitchFamily="34" charset="0"/>
                <a:cs typeface="Arial" panose="020B0604020202020204" pitchFamily="34" charset="0"/>
              </a:rPr>
              <a:t>Follow your home fire escape plan to leave immediately and </a:t>
            </a:r>
            <a:r>
              <a:rPr lang="en-US" sz="2000" b="1" kern="100" dirty="0">
                <a:latin typeface="Arial" panose="020B0604020202020204" pitchFamily="34" charset="0"/>
                <a:ea typeface="Calibri" panose="020F0502020204030204" pitchFamily="34" charset="0"/>
                <a:cs typeface="Arial" panose="020B0604020202020204" pitchFamily="34" charset="0"/>
              </a:rPr>
              <a:t>call 9-1-1.</a:t>
            </a:r>
            <a:endParaRPr lang="en-US" sz="2000" b="1" dirty="0">
              <a:latin typeface="Arial" panose="020B0604020202020204" pitchFamily="34" charset="0"/>
              <a:ea typeface="Times New Roman" panose="02020603050405020304" pitchFamily="18" charset="0"/>
              <a:cs typeface="Arial" panose="020B0604020202020204" pitchFamily="34" charset="0"/>
            </a:endParaRPr>
          </a:p>
        </p:txBody>
      </p:sp>
      <p:pic>
        <p:nvPicPr>
          <p:cNvPr id="2" name="Picture 1" descr="Blue text on a black background&#10;&#10;AI-generated content may be incorrect.">
            <a:extLst>
              <a:ext uri="{FF2B5EF4-FFF2-40B4-BE49-F238E27FC236}">
                <a16:creationId xmlns:a16="http://schemas.microsoft.com/office/drawing/2014/main" id="{AA23B3E5-6167-9473-269E-0A7C011EF4BC}"/>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pic>
        <p:nvPicPr>
          <p:cNvPr id="11" name="Picture 10" descr="A logo of a company&#10;&#10;AI-generated content may be incorrect.">
            <a:extLst>
              <a:ext uri="{FF2B5EF4-FFF2-40B4-BE49-F238E27FC236}">
                <a16:creationId xmlns:a16="http://schemas.microsoft.com/office/drawing/2014/main" id="{78EC0264-52E3-1C04-106D-DF9422E36B1A}"/>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613576" y="6013361"/>
            <a:ext cx="1354182" cy="761356"/>
          </a:xfrm>
          <a:prstGeom prst="rect">
            <a:avLst/>
          </a:prstGeom>
        </p:spPr>
      </p:pic>
    </p:spTree>
    <p:extLst>
      <p:ext uri="{BB962C8B-B14F-4D97-AF65-F5344CB8AC3E}">
        <p14:creationId xmlns:p14="http://schemas.microsoft.com/office/powerpoint/2010/main" val="4003449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0F241-35DC-0A34-59A3-2E0760454959}"/>
            </a:ext>
          </a:extLst>
        </p:cNvPr>
        <p:cNvGrpSpPr/>
        <p:nvPr/>
      </p:nvGrpSpPr>
      <p:grpSpPr>
        <a:xfrm>
          <a:off x="0" y="0"/>
          <a:ext cx="0" cy="0"/>
          <a:chOff x="0" y="0"/>
          <a:chExt cx="0" cy="0"/>
        </a:xfrm>
      </p:grpSpPr>
      <p:pic>
        <p:nvPicPr>
          <p:cNvPr id="9" name="Picture 8" descr="A group of people around a table&#10;&#10;AI-generated content may be incorrect.">
            <a:extLst>
              <a:ext uri="{FF2B5EF4-FFF2-40B4-BE49-F238E27FC236}">
                <a16:creationId xmlns:a16="http://schemas.microsoft.com/office/drawing/2014/main" id="{CCE5F85A-F6B4-EC36-2885-50E51FCC9547}"/>
              </a:ext>
            </a:extLst>
          </p:cNvPr>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a:xfrm>
            <a:off x="0" y="0"/>
            <a:ext cx="7033846" cy="6858000"/>
          </a:xfrm>
          <a:prstGeom prst="rect">
            <a:avLst/>
          </a:prstGeom>
        </p:spPr>
      </p:pic>
      <p:pic>
        <p:nvPicPr>
          <p:cNvPr id="13" name="Picture 12" descr="A black background with white text&#10;&#10;AI-generated content may be incorrect.">
            <a:extLst>
              <a:ext uri="{FF2B5EF4-FFF2-40B4-BE49-F238E27FC236}">
                <a16:creationId xmlns:a16="http://schemas.microsoft.com/office/drawing/2014/main" id="{39264237-4446-5754-6479-7B6B770EBA19}"/>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303480" y="6196082"/>
            <a:ext cx="1492595" cy="428375"/>
          </a:xfrm>
          <a:prstGeom prst="rect">
            <a:avLst/>
          </a:prstGeom>
        </p:spPr>
      </p:pic>
      <p:sp>
        <p:nvSpPr>
          <p:cNvPr id="7" name="TextBox 6">
            <a:extLst>
              <a:ext uri="{FF2B5EF4-FFF2-40B4-BE49-F238E27FC236}">
                <a16:creationId xmlns:a16="http://schemas.microsoft.com/office/drawing/2014/main" id="{B8F60EA0-877D-D22C-05A4-3F0E84B4596F}"/>
              </a:ext>
            </a:extLst>
          </p:cNvPr>
          <p:cNvSpPr txBox="1"/>
          <p:nvPr/>
        </p:nvSpPr>
        <p:spPr>
          <a:xfrm>
            <a:off x="7719296" y="576072"/>
            <a:ext cx="3541429" cy="2123658"/>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Educate others about battery safety</a:t>
            </a:r>
          </a:p>
        </p:txBody>
      </p:sp>
      <p:sp>
        <p:nvSpPr>
          <p:cNvPr id="8" name="TextBox 7">
            <a:extLst>
              <a:ext uri="{FF2B5EF4-FFF2-40B4-BE49-F238E27FC236}">
                <a16:creationId xmlns:a16="http://schemas.microsoft.com/office/drawing/2014/main" id="{91668C7E-698E-006A-3FFF-C6512C7B4A60}"/>
              </a:ext>
            </a:extLst>
          </p:cNvPr>
          <p:cNvSpPr txBox="1"/>
          <p:nvPr/>
        </p:nvSpPr>
        <p:spPr>
          <a:xfrm>
            <a:off x="7807514" y="2901973"/>
            <a:ext cx="3364992" cy="2708434"/>
          </a:xfrm>
          <a:prstGeom prst="rect">
            <a:avLst/>
          </a:prstGeom>
          <a:noFill/>
        </p:spPr>
        <p:txBody>
          <a:bodyPr wrap="square">
            <a:spAutoFit/>
          </a:bodyPr>
          <a:lstStyle/>
          <a:p>
            <a:pPr marL="342900" lvl="0" indent="-342900">
              <a:spcBef>
                <a:spcPts val="600"/>
              </a:spcBef>
              <a:spcAft>
                <a:spcPts val="600"/>
              </a:spcAft>
              <a:buClr>
                <a:schemeClr val="tx1"/>
              </a:buClr>
              <a:buSzPct val="125000"/>
              <a:buFont typeface="Arial" panose="020B0604020202020204" pitchFamily="34" charset="0"/>
              <a:buChar char="•"/>
            </a:pPr>
            <a:r>
              <a:rPr lang="en-US" sz="2000" dirty="0">
                <a:latin typeface="Arial" panose="020B0604020202020204" pitchFamily="34" charset="0"/>
                <a:ea typeface="Times New Roman" panose="02020603050405020304" pitchFamily="18" charset="0"/>
                <a:cs typeface="Arial" panose="020B0604020202020204" pitchFamily="34" charset="0"/>
              </a:rPr>
              <a:t>Now that you know what actions to take, spread the word.</a:t>
            </a:r>
          </a:p>
          <a:p>
            <a:pPr marL="342900" lvl="0" indent="-342900">
              <a:spcBef>
                <a:spcPts val="600"/>
              </a:spcBef>
              <a:spcAft>
                <a:spcPts val="600"/>
              </a:spcAft>
              <a:buClr>
                <a:schemeClr val="tx1"/>
              </a:buClr>
              <a:buSzPct val="125000"/>
              <a:buFont typeface="Arial" panose="020B0604020202020204" pitchFamily="34" charset="0"/>
              <a:buChar char="•"/>
            </a:pPr>
            <a:r>
              <a:rPr lang="en-US" sz="2000" dirty="0">
                <a:latin typeface="Arial" panose="020B0604020202020204" pitchFamily="34" charset="0"/>
                <a:ea typeface="Times New Roman" panose="02020603050405020304" pitchFamily="18" charset="0"/>
                <a:cs typeface="Arial" panose="020B0604020202020204" pitchFamily="34" charset="0"/>
              </a:rPr>
              <a:t>Protect your friends and loved ones by sharing how they can </a:t>
            </a:r>
            <a:r>
              <a:rPr lang="en-US" sz="2000" b="1" dirty="0">
                <a:latin typeface="Arial" panose="020B0604020202020204" pitchFamily="34" charset="0"/>
                <a:ea typeface="Times New Roman" panose="02020603050405020304" pitchFamily="18" charset="0"/>
                <a:cs typeface="Arial" panose="020B0604020202020204" pitchFamily="34" charset="0"/>
              </a:rPr>
              <a:t>Take C.H.A.R.G.E. of Battery Safety.</a:t>
            </a:r>
          </a:p>
        </p:txBody>
      </p:sp>
      <p:pic>
        <p:nvPicPr>
          <p:cNvPr id="5" name="Picture 4" descr="A logo of a company&#10;&#10;AI-generated content may be incorrect.">
            <a:extLst>
              <a:ext uri="{FF2B5EF4-FFF2-40B4-BE49-F238E27FC236}">
                <a16:creationId xmlns:a16="http://schemas.microsoft.com/office/drawing/2014/main" id="{7A9E29D8-EB42-B7CA-CA43-F8D447030DED}"/>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613575" y="6013361"/>
            <a:ext cx="1354183" cy="761356"/>
          </a:xfrm>
          <a:prstGeom prst="rect">
            <a:avLst/>
          </a:prstGeom>
        </p:spPr>
      </p:pic>
    </p:spTree>
    <p:extLst>
      <p:ext uri="{BB962C8B-B14F-4D97-AF65-F5344CB8AC3E}">
        <p14:creationId xmlns:p14="http://schemas.microsoft.com/office/powerpoint/2010/main" val="4152135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9633D-0BCB-0826-5054-E33F5EA4FED0}"/>
            </a:ext>
          </a:extLst>
        </p:cNvPr>
        <p:cNvGrpSpPr/>
        <p:nvPr/>
      </p:nvGrpSpPr>
      <p:grpSpPr>
        <a:xfrm>
          <a:off x="0" y="0"/>
          <a:ext cx="0" cy="0"/>
          <a:chOff x="0" y="0"/>
          <a:chExt cx="0" cy="0"/>
        </a:xfrm>
      </p:grpSpPr>
      <p:pic>
        <p:nvPicPr>
          <p:cNvPr id="9" name="Picture 8" descr="Blue text on a black background&#10;&#10;AI-generated content may be incorrect.">
            <a:extLst>
              <a:ext uri="{FF2B5EF4-FFF2-40B4-BE49-F238E27FC236}">
                <a16:creationId xmlns:a16="http://schemas.microsoft.com/office/drawing/2014/main" id="{0C3BB998-32E9-FCC8-23D6-E4421FBC3A08}"/>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pic>
        <p:nvPicPr>
          <p:cNvPr id="5" name="Picture 4" descr="A yellow and blue rectangle with white letters&#10;&#10;AI-generated content may be incorrect.">
            <a:extLst>
              <a:ext uri="{FF2B5EF4-FFF2-40B4-BE49-F238E27FC236}">
                <a16:creationId xmlns:a16="http://schemas.microsoft.com/office/drawing/2014/main" id="{1F1576FB-7FA3-A848-2EA9-EA82650006DE}"/>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650786" y="6196082"/>
            <a:ext cx="1237734" cy="428375"/>
          </a:xfrm>
          <a:prstGeom prst="rect">
            <a:avLst/>
          </a:prstGeom>
        </p:spPr>
      </p:pic>
      <p:pic>
        <p:nvPicPr>
          <p:cNvPr id="3" name="Picture 2" descr="logo">
            <a:hlinkClick r:id="rId5"/>
            <a:extLst>
              <a:ext uri="{FF2B5EF4-FFF2-40B4-BE49-F238E27FC236}">
                <a16:creationId xmlns:a16="http://schemas.microsoft.com/office/drawing/2014/main" id="{050E253A-5D05-1DC2-D333-25DAE9DBE447}"/>
              </a:ext>
            </a:extLst>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722069" y="2144185"/>
            <a:ext cx="1903237" cy="10705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Xplorlabs">
            <a:hlinkClick r:id="rId7"/>
            <a:extLst>
              <a:ext uri="{FF2B5EF4-FFF2-40B4-BE49-F238E27FC236}">
                <a16:creationId xmlns:a16="http://schemas.microsoft.com/office/drawing/2014/main" id="{40F335A5-8E51-AB5E-662B-B0D59305E51E}"/>
              </a:ext>
            </a:extLst>
          </p:cNvPr>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861708" y="3907281"/>
            <a:ext cx="1634488" cy="95768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EA5042A-8D04-EBF7-E014-B015030EDEBF}"/>
              </a:ext>
            </a:extLst>
          </p:cNvPr>
          <p:cNvSpPr txBox="1"/>
          <p:nvPr/>
        </p:nvSpPr>
        <p:spPr>
          <a:xfrm>
            <a:off x="2967797" y="2182756"/>
            <a:ext cx="2452343" cy="1200329"/>
          </a:xfrm>
          <a:prstGeom prst="rect">
            <a:avLst/>
          </a:prstGeom>
          <a:noFill/>
        </p:spPr>
        <p:txBody>
          <a:bodyPr wrap="square" rtlCol="0">
            <a:spAutoFit/>
          </a:bodyPr>
          <a:lstStyle/>
          <a:p>
            <a:r>
              <a:rPr lang="en-US" b="0" i="0" dirty="0">
                <a:solidFill>
                  <a:srgbClr val="231F20"/>
                </a:solidFill>
                <a:effectLst/>
                <a:latin typeface="Arial" panose="020B0604020202020204" pitchFamily="34" charset="0"/>
                <a:cs typeface="Arial" panose="020B0604020202020204" pitchFamily="34" charset="0"/>
              </a:rPr>
              <a:t>During a fire, closing the door could have a potentially life-saving impact. </a:t>
            </a:r>
            <a:r>
              <a:rPr lang="en-US" b="0" i="0" dirty="0">
                <a:solidFill>
                  <a:srgbClr val="231F20"/>
                </a:solidFill>
                <a:effectLst/>
                <a:latin typeface="Arial" panose="020B0604020202020204" pitchFamily="34" charset="0"/>
                <a:cs typeface="Arial" panose="020B0604020202020204" pitchFamily="34" charset="0"/>
                <a:hlinkClick r:id="rId5"/>
              </a:rPr>
              <a:t>Learn more.</a:t>
            </a:r>
            <a:endParaRPr lang="en-US"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F42949D-5FC1-6973-6464-29795C90A5DD}"/>
              </a:ext>
            </a:extLst>
          </p:cNvPr>
          <p:cNvSpPr txBox="1"/>
          <p:nvPr/>
        </p:nvSpPr>
        <p:spPr>
          <a:xfrm>
            <a:off x="8772542" y="2182756"/>
            <a:ext cx="2571612" cy="1754326"/>
          </a:xfrm>
          <a:prstGeom prst="rect">
            <a:avLst/>
          </a:prstGeom>
          <a:noFill/>
        </p:spPr>
        <p:txBody>
          <a:bodyPr wrap="square" rtlCol="0">
            <a:spAutoFit/>
          </a:bodyPr>
          <a:lstStyle/>
          <a:p>
            <a:r>
              <a:rPr lang="en-US" dirty="0">
                <a:solidFill>
                  <a:srgbClr val="333333"/>
                </a:solidFill>
                <a:latin typeface="Arial" panose="020B0604020202020204" pitchFamily="34" charset="0"/>
                <a:cs typeface="Arial" panose="020B0604020202020204" pitchFamily="34" charset="0"/>
              </a:rPr>
              <a:t>S</a:t>
            </a:r>
            <a:r>
              <a:rPr lang="en-US" b="0" i="0" dirty="0">
                <a:solidFill>
                  <a:srgbClr val="333333"/>
                </a:solidFill>
                <a:effectLst/>
                <a:latin typeface="Arial" panose="020B0604020202020204" pitchFamily="34" charset="0"/>
                <a:cs typeface="Arial" panose="020B0604020202020204" pitchFamily="34" charset="0"/>
              </a:rPr>
              <a:t>moke alarms give </a:t>
            </a:r>
          </a:p>
          <a:p>
            <a:r>
              <a:rPr lang="en-US" b="0" i="0" dirty="0">
                <a:solidFill>
                  <a:srgbClr val="333333"/>
                </a:solidFill>
                <a:effectLst/>
                <a:latin typeface="Arial" panose="020B0604020202020204" pitchFamily="34" charset="0"/>
                <a:cs typeface="Arial" panose="020B0604020202020204" pitchFamily="34" charset="0"/>
              </a:rPr>
              <a:t>you and your loved ones the earliest warning possible that there is a fire. </a:t>
            </a:r>
            <a:r>
              <a:rPr lang="en-US" b="0" i="0" dirty="0">
                <a:solidFill>
                  <a:srgbClr val="333333"/>
                </a:solidFill>
                <a:effectLst/>
                <a:latin typeface="Arial" panose="020B0604020202020204" pitchFamily="34" charset="0"/>
                <a:cs typeface="Arial" panose="020B0604020202020204" pitchFamily="34" charset="0"/>
                <a:hlinkClick r:id="rId9"/>
              </a:rPr>
              <a:t>Learn more.</a:t>
            </a:r>
            <a:endParaRPr lang="en-US"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36899C7-74E9-7DA1-7278-13F931EE6D74}"/>
              </a:ext>
            </a:extLst>
          </p:cNvPr>
          <p:cNvSpPr txBox="1"/>
          <p:nvPr/>
        </p:nvSpPr>
        <p:spPr>
          <a:xfrm>
            <a:off x="2967797" y="4157104"/>
            <a:ext cx="2571612" cy="1754326"/>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Li-ion batteries can store a lot of power in </a:t>
            </a:r>
          </a:p>
          <a:p>
            <a:r>
              <a:rPr lang="en-US" dirty="0">
                <a:latin typeface="Arial" panose="020B0604020202020204" pitchFamily="34" charset="0"/>
                <a:cs typeface="Arial" panose="020B0604020202020204" pitchFamily="34" charset="0"/>
              </a:rPr>
              <a:t>a small space, but it comes with a trade-off: the risk of thermal runaway. </a:t>
            </a:r>
            <a:r>
              <a:rPr lang="en-US" dirty="0">
                <a:latin typeface="Arial" panose="020B0604020202020204" pitchFamily="34" charset="0"/>
                <a:cs typeface="Arial" panose="020B0604020202020204" pitchFamily="34" charset="0"/>
                <a:hlinkClick r:id="rId7"/>
              </a:rPr>
              <a:t>Learn more.</a:t>
            </a:r>
            <a:endParaRPr lang="en-US" dirty="0">
              <a:latin typeface="Arial" panose="020B0604020202020204" pitchFamily="34" charset="0"/>
              <a:cs typeface="Arial" panose="020B0604020202020204" pitchFamily="34" charset="0"/>
            </a:endParaRPr>
          </a:p>
        </p:txBody>
      </p:sp>
      <p:pic>
        <p:nvPicPr>
          <p:cNvPr id="14" name="Picture 13" descr="A group of people taking a selfie&#10;&#10;Description automatically generated">
            <a:extLst>
              <a:ext uri="{FF2B5EF4-FFF2-40B4-BE49-F238E27FC236}">
                <a16:creationId xmlns:a16="http://schemas.microsoft.com/office/drawing/2014/main" id="{A90F53D6-AF26-9E32-BD64-CB6D0A61EF3A}"/>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6615466" y="4239217"/>
            <a:ext cx="1836977" cy="1255746"/>
          </a:xfrm>
          <a:prstGeom prst="rect">
            <a:avLst/>
          </a:prstGeom>
        </p:spPr>
      </p:pic>
      <p:sp>
        <p:nvSpPr>
          <p:cNvPr id="15" name="TextBox 14">
            <a:extLst>
              <a:ext uri="{FF2B5EF4-FFF2-40B4-BE49-F238E27FC236}">
                <a16:creationId xmlns:a16="http://schemas.microsoft.com/office/drawing/2014/main" id="{E835443B-EE52-50CE-8F68-6F26AB57366D}"/>
              </a:ext>
            </a:extLst>
          </p:cNvPr>
          <p:cNvSpPr txBox="1"/>
          <p:nvPr/>
        </p:nvSpPr>
        <p:spPr>
          <a:xfrm>
            <a:off x="8772542" y="4157104"/>
            <a:ext cx="2452343" cy="1754326"/>
          </a:xfrm>
          <a:prstGeom prst="rect">
            <a:avLst/>
          </a:prstGeom>
          <a:noFill/>
        </p:spPr>
        <p:txBody>
          <a:bodyPr wrap="square" rtlCol="0">
            <a:spAutoFit/>
          </a:bodyPr>
          <a:lstStyle/>
          <a:p>
            <a:r>
              <a:rPr lang="en-US" b="0" i="0" u="none" strike="noStrike" dirty="0">
                <a:solidFill>
                  <a:srgbClr val="212121"/>
                </a:solidFill>
                <a:effectLst/>
                <a:latin typeface="Arial" panose="020B0604020202020204" pitchFamily="34" charset="0"/>
                <a:cs typeface="Arial" panose="020B0604020202020204" pitchFamily="34" charset="0"/>
              </a:rPr>
              <a:t>Lithium-ion batteries must be recycled safely to reduce risks to humans and the environment. </a:t>
            </a:r>
            <a:r>
              <a:rPr lang="en-US" dirty="0">
                <a:latin typeface="Arial" panose="020B0604020202020204" pitchFamily="34" charset="0"/>
                <a:cs typeface="Arial" panose="020B0604020202020204" pitchFamily="34" charset="0"/>
                <a:hlinkClick r:id="rId11"/>
              </a:rPr>
              <a:t>Learn more.</a:t>
            </a:r>
            <a:endParaRPr lang="en-US" dirty="0">
              <a:latin typeface="Arial" panose="020B0604020202020204" pitchFamily="34" charset="0"/>
              <a:cs typeface="Arial" panose="020B0604020202020204" pitchFamily="34" charset="0"/>
            </a:endParaRPr>
          </a:p>
        </p:txBody>
      </p:sp>
      <p:pic>
        <p:nvPicPr>
          <p:cNvPr id="7" name="Picture 4" descr="logo">
            <a:hlinkClick r:id="rId9"/>
            <a:extLst>
              <a:ext uri="{FF2B5EF4-FFF2-40B4-BE49-F238E27FC236}">
                <a16:creationId xmlns:a16="http://schemas.microsoft.com/office/drawing/2014/main" id="{0CC7972F-D341-9161-A094-EC74E4D46B72}"/>
              </a:ext>
            </a:extLst>
          </p:cNvPr>
          <p:cNvPicPr>
            <a:picLocks noChangeAspect="1" noChangeArrowheads="1"/>
          </p:cNvPicPr>
          <p:nvPr/>
        </p:nvPicPr>
        <p:blipFill>
          <a:blip r:embed="rId12" cstate="email">
            <a:extLst>
              <a:ext uri="{28A0092B-C50C-407E-A947-70E740481C1C}">
                <a14:useLocalDpi xmlns:a14="http://schemas.microsoft.com/office/drawing/2010/main" val="0"/>
              </a:ext>
            </a:extLst>
          </a:blip>
          <a:srcRect/>
          <a:stretch>
            <a:fillRect/>
          </a:stretch>
        </p:blipFill>
        <p:spPr bwMode="auto">
          <a:xfrm>
            <a:off x="6615466" y="2182756"/>
            <a:ext cx="1836976" cy="15120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2541147-817B-ED3C-0DD6-4FEF6BD48712}"/>
              </a:ext>
            </a:extLst>
          </p:cNvPr>
          <p:cNvSpPr txBox="1"/>
          <p:nvPr/>
        </p:nvSpPr>
        <p:spPr>
          <a:xfrm>
            <a:off x="722069" y="429768"/>
            <a:ext cx="8633966" cy="982513"/>
          </a:xfrm>
          <a:prstGeom prst="rect">
            <a:avLst/>
          </a:prstGeom>
          <a:noFill/>
        </p:spPr>
        <p:txBody>
          <a:bodyPr wrap="square" rtlCol="0">
            <a:spAutoFit/>
          </a:bodyPr>
          <a:lstStyle/>
          <a:p>
            <a:pPr>
              <a:lnSpc>
                <a:spcPct val="150000"/>
              </a:lnSpc>
            </a:pPr>
            <a:r>
              <a:rPr lang="en-US" sz="4400" dirty="0">
                <a:latin typeface="Arial" panose="020B0604020202020204" pitchFamily="34" charset="0"/>
                <a:cs typeface="Arial" panose="020B0604020202020204" pitchFamily="34" charset="0"/>
              </a:rPr>
              <a:t>Additional fire safety resources</a:t>
            </a:r>
          </a:p>
        </p:txBody>
      </p:sp>
    </p:spTree>
    <p:extLst>
      <p:ext uri="{BB962C8B-B14F-4D97-AF65-F5344CB8AC3E}">
        <p14:creationId xmlns:p14="http://schemas.microsoft.com/office/powerpoint/2010/main" val="764407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136A6-A68A-8DE6-5BA5-D1D15A3371B8}"/>
            </a:ext>
          </a:extLst>
        </p:cNvPr>
        <p:cNvGrpSpPr/>
        <p:nvPr/>
      </p:nvGrpSpPr>
      <p:grpSpPr>
        <a:xfrm>
          <a:off x="0" y="0"/>
          <a:ext cx="0" cy="0"/>
          <a:chOff x="0" y="0"/>
          <a:chExt cx="0" cy="0"/>
        </a:xfrm>
      </p:grpSpPr>
      <p:pic>
        <p:nvPicPr>
          <p:cNvPr id="6" name="Picture 5" descr="A close-up of a wheel&#10;&#10;AI-generated content may be incorrect.">
            <a:extLst>
              <a:ext uri="{FF2B5EF4-FFF2-40B4-BE49-F238E27FC236}">
                <a16:creationId xmlns:a16="http://schemas.microsoft.com/office/drawing/2014/main" id="{72A69904-F366-60A0-8F79-41E6828F7843}"/>
              </a:ext>
            </a:extLst>
          </p:cNvPr>
          <p:cNvPicPr>
            <a:picLocks noChangeAspect="1"/>
          </p:cNvPicPr>
          <p:nvPr/>
        </p:nvPicPr>
        <p:blipFill>
          <a:blip r:embed="rId3" cstate="email">
            <a:extLst>
              <a:ext uri="{28A0092B-C50C-407E-A947-70E740481C1C}">
                <a14:useLocalDpi xmlns:a14="http://schemas.microsoft.com/office/drawing/2010/main" val="0"/>
              </a:ext>
            </a:extLst>
          </a:blip>
          <a:srcRect b="-5025"/>
          <a:stretch>
            <a:fillRect/>
          </a:stretch>
        </p:blipFill>
        <p:spPr>
          <a:xfrm>
            <a:off x="-1" y="-1"/>
            <a:ext cx="12190195" cy="7202659"/>
          </a:xfrm>
          <a:prstGeom prst="rect">
            <a:avLst/>
          </a:prstGeom>
        </p:spPr>
      </p:pic>
      <p:sp>
        <p:nvSpPr>
          <p:cNvPr id="2" name="Rectangle 1">
            <a:extLst>
              <a:ext uri="{FF2B5EF4-FFF2-40B4-BE49-F238E27FC236}">
                <a16:creationId xmlns:a16="http://schemas.microsoft.com/office/drawing/2014/main" id="{C8E6DBE9-7F0E-5C08-05A8-228B697B1D16}"/>
              </a:ext>
            </a:extLst>
          </p:cNvPr>
          <p:cNvSpPr/>
          <p:nvPr/>
        </p:nvSpPr>
        <p:spPr>
          <a:xfrm>
            <a:off x="0" y="-1"/>
            <a:ext cx="12190194" cy="6858000"/>
          </a:xfrm>
          <a:prstGeom prst="rect">
            <a:avLst/>
          </a:prstGeom>
          <a:gradFill>
            <a:gsLst>
              <a:gs pos="100000">
                <a:schemeClr val="tx1">
                  <a:alpha val="0"/>
                </a:schemeClr>
              </a:gs>
              <a:gs pos="37000">
                <a:schemeClr val="tx1">
                  <a:alpha val="43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black background with white text&#10;&#10;AI-generated content may be incorrect.">
            <a:extLst>
              <a:ext uri="{FF2B5EF4-FFF2-40B4-BE49-F238E27FC236}">
                <a16:creationId xmlns:a16="http://schemas.microsoft.com/office/drawing/2014/main" id="{108FFF8D-3230-5953-96BD-FCB1B8FAD1F8}"/>
              </a:ext>
            </a:extLst>
          </p:cNvPr>
          <p:cNvPicPr>
            <a:picLocks noChangeAspect="1"/>
          </p:cNvPicPr>
          <p:nvPr/>
        </p:nvPicPr>
        <p:blipFill>
          <a:blip r:embed="rId4" cstate="email">
            <a:extLst>
              <a:ext uri="{28A0092B-C50C-407E-A947-70E740481C1C}">
                <a14:useLocalDpi xmlns:a14="http://schemas.microsoft.com/office/drawing/2010/main" val="0"/>
              </a:ext>
            </a:extLst>
          </a:blip>
          <a:srcRect t="-24629" b="-29889"/>
          <a:stretch>
            <a:fillRect/>
          </a:stretch>
        </p:blipFill>
        <p:spPr>
          <a:xfrm>
            <a:off x="303480" y="6090575"/>
            <a:ext cx="1492595" cy="661917"/>
          </a:xfrm>
          <a:prstGeom prst="rect">
            <a:avLst/>
          </a:prstGeom>
        </p:spPr>
      </p:pic>
      <p:pic>
        <p:nvPicPr>
          <p:cNvPr id="27" name="Picture 26" descr="A yellow and blue rectangle with white letters&#10;&#10;AI-generated content may be incorrect.">
            <a:extLst>
              <a:ext uri="{FF2B5EF4-FFF2-40B4-BE49-F238E27FC236}">
                <a16:creationId xmlns:a16="http://schemas.microsoft.com/office/drawing/2014/main" id="{A33B5139-3CE0-F6BC-F592-62F64CCAC40F}"/>
              </a:ext>
            </a:extLst>
          </p:cNvPr>
          <p:cNvPicPr>
            <a:picLocks noChangeAspect="1"/>
          </p:cNvPicPr>
          <p:nvPr/>
        </p:nvPicPr>
        <p:blipFill>
          <a:blip r:embed="rId5" cstate="email">
            <a:extLst>
              <a:ext uri="{28A0092B-C50C-407E-A947-70E740481C1C}">
                <a14:useLocalDpi xmlns:a14="http://schemas.microsoft.com/office/drawing/2010/main" val="0"/>
              </a:ext>
            </a:extLst>
          </a:blip>
          <a:srcRect t="-1" b="-54518"/>
          <a:stretch>
            <a:fillRect/>
          </a:stretch>
        </p:blipFill>
        <p:spPr>
          <a:xfrm>
            <a:off x="10650786" y="6196082"/>
            <a:ext cx="1237734" cy="661917"/>
          </a:xfrm>
          <a:prstGeom prst="rect">
            <a:avLst/>
          </a:prstGeom>
        </p:spPr>
      </p:pic>
      <p:sp>
        <p:nvSpPr>
          <p:cNvPr id="17" name="TextBox 16">
            <a:extLst>
              <a:ext uri="{FF2B5EF4-FFF2-40B4-BE49-F238E27FC236}">
                <a16:creationId xmlns:a16="http://schemas.microsoft.com/office/drawing/2014/main" id="{9AB79610-D6B1-3492-D32D-F8C3A7D87836}"/>
              </a:ext>
            </a:extLst>
          </p:cNvPr>
          <p:cNvSpPr txBox="1"/>
          <p:nvPr/>
        </p:nvSpPr>
        <p:spPr>
          <a:xfrm>
            <a:off x="750839" y="649224"/>
            <a:ext cx="5892448" cy="4031873"/>
          </a:xfrm>
          <a:prstGeom prst="rect">
            <a:avLst/>
          </a:prstGeom>
          <a:noFill/>
        </p:spPr>
        <p:txBody>
          <a:bodyPr wrap="square" rtlCol="0">
            <a:spAutoFit/>
          </a:bodyPr>
          <a:lstStyle/>
          <a:p>
            <a:r>
              <a:rPr lang="en-US" sz="3200" dirty="0">
                <a:solidFill>
                  <a:schemeClr val="bg1"/>
                </a:solidFill>
                <a:latin typeface="Arial" panose="020B0604020202020204" pitchFamily="34" charset="0"/>
                <a:cs typeface="Arial" panose="020B0604020202020204" pitchFamily="34" charset="0"/>
              </a:rPr>
              <a:t>The </a:t>
            </a:r>
            <a:r>
              <a:rPr lang="en-US" sz="3200" b="1" dirty="0">
                <a:solidFill>
                  <a:schemeClr val="bg1"/>
                </a:solidFill>
                <a:latin typeface="Arial" panose="020B0604020202020204" pitchFamily="34" charset="0"/>
                <a:cs typeface="Arial" panose="020B0604020202020204" pitchFamily="34" charset="0"/>
              </a:rPr>
              <a:t>Take C.H.A.R.G.E. of Battery Safety </a:t>
            </a:r>
            <a:r>
              <a:rPr lang="en-US" sz="3200" dirty="0">
                <a:solidFill>
                  <a:schemeClr val="bg1"/>
                </a:solidFill>
                <a:latin typeface="Arial" panose="020B0604020202020204" pitchFamily="34" charset="0"/>
                <a:cs typeface="Arial" panose="020B0604020202020204" pitchFamily="34" charset="0"/>
              </a:rPr>
              <a:t>campaign is brought to you by the Fire Safety Research Institute (FSRI). FSRI is advancing battery safety knowledge to help you use and enjoy your devices safely.</a:t>
            </a:r>
          </a:p>
        </p:txBody>
      </p:sp>
    </p:spTree>
    <p:extLst>
      <p:ext uri="{BB962C8B-B14F-4D97-AF65-F5344CB8AC3E}">
        <p14:creationId xmlns:p14="http://schemas.microsoft.com/office/powerpoint/2010/main" val="2365805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107E8E-E701-8A15-8A44-24C0221AEAEE}"/>
            </a:ext>
          </a:extLst>
        </p:cNvPr>
        <p:cNvGrpSpPr/>
        <p:nvPr/>
      </p:nvGrpSpPr>
      <p:grpSpPr>
        <a:xfrm>
          <a:off x="0" y="0"/>
          <a:ext cx="0" cy="0"/>
          <a:chOff x="0" y="0"/>
          <a:chExt cx="0" cy="0"/>
        </a:xfrm>
      </p:grpSpPr>
      <p:pic>
        <p:nvPicPr>
          <p:cNvPr id="9" name="Picture 8" descr="Blue text on a black background&#10;&#10;AI-generated content may be incorrect.">
            <a:extLst>
              <a:ext uri="{FF2B5EF4-FFF2-40B4-BE49-F238E27FC236}">
                <a16:creationId xmlns:a16="http://schemas.microsoft.com/office/drawing/2014/main" id="{68FF61CC-CC41-AF0D-93E6-84F58E08515A}"/>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3480" y="6196083"/>
            <a:ext cx="1492595" cy="428375"/>
          </a:xfrm>
          <a:prstGeom prst="rect">
            <a:avLst/>
          </a:prstGeom>
        </p:spPr>
      </p:pic>
      <p:sp>
        <p:nvSpPr>
          <p:cNvPr id="2" name="TextBox 1">
            <a:extLst>
              <a:ext uri="{FF2B5EF4-FFF2-40B4-BE49-F238E27FC236}">
                <a16:creationId xmlns:a16="http://schemas.microsoft.com/office/drawing/2014/main" id="{066C4F52-A7F5-3975-4374-2DA5D604D82D}"/>
              </a:ext>
            </a:extLst>
          </p:cNvPr>
          <p:cNvSpPr txBox="1"/>
          <p:nvPr/>
        </p:nvSpPr>
        <p:spPr>
          <a:xfrm>
            <a:off x="755904" y="451778"/>
            <a:ext cx="3906375" cy="982513"/>
          </a:xfrm>
          <a:prstGeom prst="rect">
            <a:avLst/>
          </a:prstGeom>
          <a:noFill/>
        </p:spPr>
        <p:txBody>
          <a:bodyPr wrap="square" rtlCol="0">
            <a:spAutoFit/>
          </a:bodyPr>
          <a:lstStyle/>
          <a:p>
            <a:pPr>
              <a:lnSpc>
                <a:spcPct val="150000"/>
              </a:lnSpc>
            </a:pPr>
            <a:r>
              <a:rPr lang="en-US" sz="4400" dirty="0">
                <a:latin typeface="Arial" panose="020B0604020202020204" pitchFamily="34" charset="0"/>
                <a:cs typeface="Arial" panose="020B0604020202020204" pitchFamily="34" charset="0"/>
              </a:rPr>
              <a:t>Questions?</a:t>
            </a:r>
          </a:p>
        </p:txBody>
      </p:sp>
      <p:sp>
        <p:nvSpPr>
          <p:cNvPr id="13" name="TextBox 12">
            <a:extLst>
              <a:ext uri="{FF2B5EF4-FFF2-40B4-BE49-F238E27FC236}">
                <a16:creationId xmlns:a16="http://schemas.microsoft.com/office/drawing/2014/main" id="{5AE5927D-E7A4-F487-5A50-4D0B8EA1956F}"/>
              </a:ext>
            </a:extLst>
          </p:cNvPr>
          <p:cNvSpPr txBox="1"/>
          <p:nvPr/>
        </p:nvSpPr>
        <p:spPr>
          <a:xfrm>
            <a:off x="9386277" y="6396771"/>
            <a:ext cx="2481770" cy="276999"/>
          </a:xfrm>
          <a:prstGeom prst="rect">
            <a:avLst/>
          </a:prstGeom>
          <a:noFill/>
        </p:spPr>
        <p:txBody>
          <a:bodyPr wrap="none" rtlCol="0">
            <a:spAutoFit/>
          </a:bodyPr>
          <a:lstStyle/>
          <a:p>
            <a:r>
              <a:rPr lang="en-US" baseline="30000" dirty="0">
                <a:latin typeface="UL Moderat Condensed" pitchFamily="50" charset="0"/>
              </a:rPr>
              <a:t>© 2025 Underwriters Laboratories Inc.</a:t>
            </a:r>
          </a:p>
        </p:txBody>
      </p:sp>
      <p:pic>
        <p:nvPicPr>
          <p:cNvPr id="15" name="Picture 14" descr="A blue circle with a white letter f in it&#10;&#10;AI-generated content may be incorrect.">
            <a:extLst>
              <a:ext uri="{FF2B5EF4-FFF2-40B4-BE49-F238E27FC236}">
                <a16:creationId xmlns:a16="http://schemas.microsoft.com/office/drawing/2014/main" id="{3164A016-29D3-6614-DB03-F85223A69D20}"/>
              </a:ext>
            </a:extLst>
          </p:cNvPr>
          <p:cNvPicPr>
            <a:picLocks noChangeAspect="1"/>
          </p:cNvPicPr>
          <p:nvPr/>
        </p:nvPicPr>
        <p:blipFill>
          <a:blip r:embed="rId4" cstate="email">
            <a:extLst>
              <a:ext uri="{28A0092B-C50C-407E-A947-70E740481C1C}">
                <a14:useLocalDpi xmlns:a14="http://schemas.microsoft.com/office/drawing/2010/main" val="0"/>
              </a:ext>
            </a:extLst>
          </a:blip>
          <a:srcRect l="-11255" t="-14366" r="-6881" b="-5196"/>
          <a:stretch>
            <a:fillRect/>
          </a:stretch>
        </p:blipFill>
        <p:spPr>
          <a:xfrm>
            <a:off x="6945273" y="1388988"/>
            <a:ext cx="543886" cy="550438"/>
          </a:xfrm>
          <a:prstGeom prst="rect">
            <a:avLst/>
          </a:prstGeom>
        </p:spPr>
      </p:pic>
      <p:pic>
        <p:nvPicPr>
          <p:cNvPr id="18" name="Picture 17" descr="A logo of a camera&#10;&#10;AI-generated content may be incorrect.">
            <a:extLst>
              <a:ext uri="{FF2B5EF4-FFF2-40B4-BE49-F238E27FC236}">
                <a16:creationId xmlns:a16="http://schemas.microsoft.com/office/drawing/2014/main" id="{97F7B534-EBFC-0E92-B3B6-25777EE30B02}"/>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7031553" y="3737900"/>
            <a:ext cx="442059" cy="442059"/>
          </a:xfrm>
          <a:prstGeom prst="rect">
            <a:avLst/>
          </a:prstGeom>
        </p:spPr>
      </p:pic>
      <p:pic>
        <p:nvPicPr>
          <p:cNvPr id="20" name="Picture 19" descr="A blue and black logo&#10;&#10;AI-generated content may be incorrect.">
            <a:extLst>
              <a:ext uri="{FF2B5EF4-FFF2-40B4-BE49-F238E27FC236}">
                <a16:creationId xmlns:a16="http://schemas.microsoft.com/office/drawing/2014/main" id="{A4A65604-398C-C95F-8864-41E92073AA63}"/>
              </a:ext>
            </a:extLst>
          </p:cNvPr>
          <p:cNvPicPr>
            <a:picLocks noChangeAspect="1"/>
          </p:cNvPicPr>
          <p:nvPr/>
        </p:nvPicPr>
        <p:blipFill>
          <a:blip r:embed="rId6" cstate="email">
            <a:extLst>
              <a:ext uri="{28A0092B-C50C-407E-A947-70E740481C1C}">
                <a14:useLocalDpi xmlns:a14="http://schemas.microsoft.com/office/drawing/2010/main" val="0"/>
              </a:ext>
            </a:extLst>
          </a:blip>
          <a:srcRect/>
          <a:stretch>
            <a:fillRect/>
          </a:stretch>
        </p:blipFill>
        <p:spPr>
          <a:xfrm>
            <a:off x="6987023" y="2242073"/>
            <a:ext cx="460386" cy="460385"/>
          </a:xfrm>
          <a:prstGeom prst="rect">
            <a:avLst/>
          </a:prstGeom>
        </p:spPr>
      </p:pic>
      <p:pic>
        <p:nvPicPr>
          <p:cNvPr id="24" name="Picture 23" descr="A black background with a black square&#10;&#10;AI-generated content may be incorrect.">
            <a:extLst>
              <a:ext uri="{FF2B5EF4-FFF2-40B4-BE49-F238E27FC236}">
                <a16:creationId xmlns:a16="http://schemas.microsoft.com/office/drawing/2014/main" id="{B2C1900C-3E2B-E14B-9731-80B0E6EDB41D}"/>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7031553" y="2990021"/>
            <a:ext cx="432508" cy="442060"/>
          </a:xfrm>
          <a:prstGeom prst="rect">
            <a:avLst/>
          </a:prstGeom>
        </p:spPr>
      </p:pic>
      <p:pic>
        <p:nvPicPr>
          <p:cNvPr id="30" name="Picture 29" descr="A red and white flag with a white triangle&#10;&#10;AI-generated content may be incorrect.">
            <a:extLst>
              <a:ext uri="{FF2B5EF4-FFF2-40B4-BE49-F238E27FC236}">
                <a16:creationId xmlns:a16="http://schemas.microsoft.com/office/drawing/2014/main" id="{3D18A57D-1073-C6CE-38C1-95868401C07D}"/>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7017782" y="5223648"/>
            <a:ext cx="505357" cy="356642"/>
          </a:xfrm>
          <a:prstGeom prst="rect">
            <a:avLst/>
          </a:prstGeom>
        </p:spPr>
      </p:pic>
      <p:pic>
        <p:nvPicPr>
          <p:cNvPr id="34" name="Picture 33" descr="A blue v logo in a black circle&#10;&#10;AI-generated content may be incorrect.">
            <a:extLst>
              <a:ext uri="{FF2B5EF4-FFF2-40B4-BE49-F238E27FC236}">
                <a16:creationId xmlns:a16="http://schemas.microsoft.com/office/drawing/2014/main" id="{4E739CD1-D29C-B5DA-C0BD-15D469EE3E64}"/>
              </a:ext>
            </a:extLst>
          </p:cNvPr>
          <p:cNvPicPr>
            <a:picLocks noChangeAspect="1"/>
          </p:cNvPicPr>
          <p:nvPr/>
        </p:nvPicPr>
        <p:blipFill>
          <a:blip r:embed="rId9" cstate="email">
            <a:extLst>
              <a:ext uri="{28A0092B-C50C-407E-A947-70E740481C1C}">
                <a14:useLocalDpi xmlns:a14="http://schemas.microsoft.com/office/drawing/2010/main" val="0"/>
              </a:ext>
            </a:extLst>
          </a:blip>
          <a:srcRect l="-7383" t="-7068" r="-17106" b="-19832"/>
          <a:stretch>
            <a:fillRect/>
          </a:stretch>
        </p:blipFill>
        <p:spPr>
          <a:xfrm>
            <a:off x="6987023" y="4444355"/>
            <a:ext cx="585865" cy="597211"/>
          </a:xfrm>
          <a:prstGeom prst="rect">
            <a:avLst/>
          </a:prstGeom>
        </p:spPr>
      </p:pic>
      <p:sp>
        <p:nvSpPr>
          <p:cNvPr id="35" name="TextBox 34">
            <a:extLst>
              <a:ext uri="{FF2B5EF4-FFF2-40B4-BE49-F238E27FC236}">
                <a16:creationId xmlns:a16="http://schemas.microsoft.com/office/drawing/2014/main" id="{97E10A5C-94FA-85D5-58AA-C145143762FF}"/>
              </a:ext>
            </a:extLst>
          </p:cNvPr>
          <p:cNvSpPr txBox="1"/>
          <p:nvPr/>
        </p:nvSpPr>
        <p:spPr>
          <a:xfrm>
            <a:off x="7533612" y="1460145"/>
            <a:ext cx="1374663" cy="430887"/>
          </a:xfrm>
          <a:prstGeom prst="rect">
            <a:avLst/>
          </a:prstGeom>
          <a:noFill/>
        </p:spPr>
        <p:txBody>
          <a:bodyPr wrap="square" rtlCol="0">
            <a:spAutoFit/>
          </a:bodyPr>
          <a:lstStyle/>
          <a:p>
            <a:pPr>
              <a:spcBef>
                <a:spcPts val="800"/>
              </a:spcBef>
              <a:spcAft>
                <a:spcPts val="800"/>
              </a:spcAft>
            </a:pPr>
            <a:r>
              <a:rPr lang="en-US" sz="2200" dirty="0">
                <a:latin typeface="Arial" panose="020B0604020202020204" pitchFamily="34" charset="0"/>
                <a:cs typeface="Arial" panose="020B0604020202020204" pitchFamily="34" charset="0"/>
              </a:rPr>
              <a:t>@fsri.org</a:t>
            </a:r>
          </a:p>
        </p:txBody>
      </p:sp>
      <p:sp>
        <p:nvSpPr>
          <p:cNvPr id="36" name="TextBox 35">
            <a:extLst>
              <a:ext uri="{FF2B5EF4-FFF2-40B4-BE49-F238E27FC236}">
                <a16:creationId xmlns:a16="http://schemas.microsoft.com/office/drawing/2014/main" id="{E58D1D98-3E4E-47B9-5C43-C2310C21465C}"/>
              </a:ext>
            </a:extLst>
          </p:cNvPr>
          <p:cNvSpPr txBox="1"/>
          <p:nvPr/>
        </p:nvSpPr>
        <p:spPr>
          <a:xfrm>
            <a:off x="7533612" y="2225083"/>
            <a:ext cx="1374663" cy="430887"/>
          </a:xfrm>
          <a:prstGeom prst="rect">
            <a:avLst/>
          </a:prstGeom>
          <a:noFill/>
        </p:spPr>
        <p:txBody>
          <a:bodyPr wrap="square" rtlCol="0">
            <a:spAutoFit/>
          </a:bodyPr>
          <a:lstStyle/>
          <a:p>
            <a:pPr>
              <a:spcBef>
                <a:spcPts val="800"/>
              </a:spcBef>
              <a:spcAft>
                <a:spcPts val="800"/>
              </a:spcAft>
            </a:pPr>
            <a:r>
              <a:rPr lang="en-US" sz="2200" dirty="0">
                <a:latin typeface="Arial" panose="020B0604020202020204" pitchFamily="34" charset="0"/>
                <a:cs typeface="Arial" panose="020B0604020202020204" pitchFamily="34" charset="0"/>
              </a:rPr>
              <a:t>@fsri-org</a:t>
            </a:r>
          </a:p>
        </p:txBody>
      </p:sp>
      <p:sp>
        <p:nvSpPr>
          <p:cNvPr id="37" name="TextBox 36">
            <a:extLst>
              <a:ext uri="{FF2B5EF4-FFF2-40B4-BE49-F238E27FC236}">
                <a16:creationId xmlns:a16="http://schemas.microsoft.com/office/drawing/2014/main" id="{BF3ACB3C-0193-8886-2F5E-40EC6609BB38}"/>
              </a:ext>
            </a:extLst>
          </p:cNvPr>
          <p:cNvSpPr txBox="1"/>
          <p:nvPr/>
        </p:nvSpPr>
        <p:spPr>
          <a:xfrm>
            <a:off x="7533612" y="2990021"/>
            <a:ext cx="1411871" cy="430887"/>
          </a:xfrm>
          <a:prstGeom prst="rect">
            <a:avLst/>
          </a:prstGeom>
          <a:noFill/>
        </p:spPr>
        <p:txBody>
          <a:bodyPr wrap="square" rtlCol="0">
            <a:spAutoFit/>
          </a:bodyPr>
          <a:lstStyle/>
          <a:p>
            <a:pPr>
              <a:spcBef>
                <a:spcPts val="800"/>
              </a:spcBef>
              <a:spcAft>
                <a:spcPts val="800"/>
              </a:spcAft>
            </a:pPr>
            <a:r>
              <a:rPr lang="en-US" sz="2200" dirty="0">
                <a:latin typeface="Arial" panose="020B0604020202020204" pitchFamily="34" charset="0"/>
                <a:cs typeface="Arial" panose="020B0604020202020204" pitchFamily="34" charset="0"/>
              </a:rPr>
              <a:t>@fsri_org</a:t>
            </a:r>
          </a:p>
        </p:txBody>
      </p:sp>
      <p:sp>
        <p:nvSpPr>
          <p:cNvPr id="38" name="TextBox 37">
            <a:extLst>
              <a:ext uri="{FF2B5EF4-FFF2-40B4-BE49-F238E27FC236}">
                <a16:creationId xmlns:a16="http://schemas.microsoft.com/office/drawing/2014/main" id="{60D29BE8-50FD-6D06-E215-87ACE3AA1A88}"/>
              </a:ext>
            </a:extLst>
          </p:cNvPr>
          <p:cNvSpPr txBox="1"/>
          <p:nvPr/>
        </p:nvSpPr>
        <p:spPr>
          <a:xfrm>
            <a:off x="7583572" y="3719644"/>
            <a:ext cx="1200765" cy="430887"/>
          </a:xfrm>
          <a:prstGeom prst="rect">
            <a:avLst/>
          </a:prstGeom>
          <a:noFill/>
        </p:spPr>
        <p:txBody>
          <a:bodyPr wrap="square" rtlCol="0">
            <a:spAutoFit/>
          </a:bodyPr>
          <a:lstStyle/>
          <a:p>
            <a:pPr>
              <a:spcBef>
                <a:spcPts val="800"/>
              </a:spcBef>
              <a:spcAft>
                <a:spcPts val="800"/>
              </a:spcAft>
            </a:pPr>
            <a:r>
              <a:rPr lang="en-US" sz="2200" dirty="0">
                <a:latin typeface="Arial" panose="020B0604020202020204" pitchFamily="34" charset="0"/>
                <a:cs typeface="Arial" panose="020B0604020202020204" pitchFamily="34" charset="0"/>
              </a:rPr>
              <a:t>@ulfsri</a:t>
            </a:r>
          </a:p>
        </p:txBody>
      </p:sp>
      <p:sp>
        <p:nvSpPr>
          <p:cNvPr id="39" name="TextBox 38">
            <a:extLst>
              <a:ext uri="{FF2B5EF4-FFF2-40B4-BE49-F238E27FC236}">
                <a16:creationId xmlns:a16="http://schemas.microsoft.com/office/drawing/2014/main" id="{7E63B5B4-FE3F-3463-C79B-55EFEB5FF6F0}"/>
              </a:ext>
            </a:extLst>
          </p:cNvPr>
          <p:cNvSpPr txBox="1"/>
          <p:nvPr/>
        </p:nvSpPr>
        <p:spPr>
          <a:xfrm>
            <a:off x="7572888" y="4494424"/>
            <a:ext cx="1200765" cy="430887"/>
          </a:xfrm>
          <a:prstGeom prst="rect">
            <a:avLst/>
          </a:prstGeom>
          <a:noFill/>
        </p:spPr>
        <p:txBody>
          <a:bodyPr wrap="square" rtlCol="0">
            <a:spAutoFit/>
          </a:bodyPr>
          <a:lstStyle/>
          <a:p>
            <a:pPr>
              <a:spcBef>
                <a:spcPts val="800"/>
              </a:spcBef>
              <a:spcAft>
                <a:spcPts val="800"/>
              </a:spcAft>
            </a:pPr>
            <a:r>
              <a:rPr lang="en-US" sz="2200" dirty="0">
                <a:latin typeface="Arial" panose="020B0604020202020204" pitchFamily="34" charset="0"/>
                <a:cs typeface="Arial" panose="020B0604020202020204" pitchFamily="34" charset="0"/>
              </a:rPr>
              <a:t>@fsri</a:t>
            </a:r>
          </a:p>
        </p:txBody>
      </p:sp>
      <p:sp>
        <p:nvSpPr>
          <p:cNvPr id="40" name="TextBox 39">
            <a:extLst>
              <a:ext uri="{FF2B5EF4-FFF2-40B4-BE49-F238E27FC236}">
                <a16:creationId xmlns:a16="http://schemas.microsoft.com/office/drawing/2014/main" id="{0E9296AB-6093-E89D-967F-32FEDD9637F5}"/>
              </a:ext>
            </a:extLst>
          </p:cNvPr>
          <p:cNvSpPr txBox="1"/>
          <p:nvPr/>
        </p:nvSpPr>
        <p:spPr>
          <a:xfrm>
            <a:off x="7597168" y="5186525"/>
            <a:ext cx="3702561" cy="430887"/>
          </a:xfrm>
          <a:prstGeom prst="rect">
            <a:avLst/>
          </a:prstGeom>
          <a:noFill/>
        </p:spPr>
        <p:txBody>
          <a:bodyPr wrap="square" rtlCol="0">
            <a:spAutoFit/>
          </a:bodyPr>
          <a:lstStyle/>
          <a:p>
            <a:pPr>
              <a:spcBef>
                <a:spcPts val="800"/>
              </a:spcBef>
              <a:spcAft>
                <a:spcPts val="800"/>
              </a:spcAft>
            </a:pPr>
            <a:r>
              <a:rPr lang="en-US" sz="2200" dirty="0">
                <a:latin typeface="Arial" panose="020B0604020202020204" pitchFamily="34" charset="0"/>
                <a:cs typeface="Arial" panose="020B0604020202020204" pitchFamily="34" charset="0"/>
              </a:rPr>
              <a:t>@firesafetyresearchinstitute</a:t>
            </a:r>
          </a:p>
        </p:txBody>
      </p:sp>
      <p:pic>
        <p:nvPicPr>
          <p:cNvPr id="42" name="Picture 41" descr="A qr code with a white background&#10;&#10;AI-generated content may be incorrect.">
            <a:extLst>
              <a:ext uri="{FF2B5EF4-FFF2-40B4-BE49-F238E27FC236}">
                <a16:creationId xmlns:a16="http://schemas.microsoft.com/office/drawing/2014/main" id="{1511006B-A502-5866-9D42-0F1716E36F6F}"/>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2365248" y="3935087"/>
            <a:ext cx="1576519" cy="1576519"/>
          </a:xfrm>
          <a:prstGeom prst="rect">
            <a:avLst/>
          </a:prstGeom>
        </p:spPr>
      </p:pic>
      <p:pic>
        <p:nvPicPr>
          <p:cNvPr id="3" name="Picture 2" descr="A yellow and blue rectangle with white letters&#10;&#10;AI-generated content may be incorrect.">
            <a:extLst>
              <a:ext uri="{FF2B5EF4-FFF2-40B4-BE49-F238E27FC236}">
                <a16:creationId xmlns:a16="http://schemas.microsoft.com/office/drawing/2014/main" id="{2EB2BEDE-16CC-2F10-034D-FD289E7E55AF}"/>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870789" y="2106267"/>
            <a:ext cx="4324064" cy="1496542"/>
          </a:xfrm>
          <a:prstGeom prst="rect">
            <a:avLst/>
          </a:prstGeom>
        </p:spPr>
      </p:pic>
    </p:spTree>
    <p:extLst>
      <p:ext uri="{BB962C8B-B14F-4D97-AF65-F5344CB8AC3E}">
        <p14:creationId xmlns:p14="http://schemas.microsoft.com/office/powerpoint/2010/main" val="21849721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d4200a5-c867-405e-b101-e2610b93dbdf}" enabled="0" method="" siteId="{4d4200a5-c867-405e-b101-e2610b93dbdf}" removed="1"/>
</clbl:labelList>
</file>

<file path=docProps/app.xml><?xml version="1.0" encoding="utf-8"?>
<Properties xmlns="http://schemas.openxmlformats.org/officeDocument/2006/extended-properties" xmlns:vt="http://schemas.openxmlformats.org/officeDocument/2006/docPropsVTypes">
  <TotalTime>22676</TotalTime>
  <Words>1799</Words>
  <Application>Microsoft Macintosh PowerPoint</Application>
  <PresentationFormat>Widescreen</PresentationFormat>
  <Paragraphs>169</Paragraphs>
  <Slides>16</Slides>
  <Notes>16</Notes>
  <HiddenSlides>0</HiddenSlides>
  <MMClips>1</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16</vt:i4>
      </vt:variant>
    </vt:vector>
  </HeadingPairs>
  <TitlesOfParts>
    <vt:vector size="29" baseType="lpstr">
      <vt:lpstr>Aptos</vt:lpstr>
      <vt:lpstr>Aptos Display</vt:lpstr>
      <vt:lpstr>Arial</vt:lpstr>
      <vt:lpstr>Calibri</vt:lpstr>
      <vt:lpstr>Helvetica</vt:lpstr>
      <vt:lpstr>Symbol</vt:lpstr>
      <vt:lpstr>TheSans B4 SemiLight</vt:lpstr>
      <vt:lpstr>Times New Roman</vt:lpstr>
      <vt:lpstr>UL Moderat Condensed</vt:lpstr>
      <vt:lpstr>UL Moderat Medium</vt:lpstr>
      <vt:lpstr>Wingdings</vt:lpstr>
      <vt:lpstr>Office Theme</vt:lpstr>
      <vt:lpstr>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Morrison, Braughan</dc:creator>
  <cp:lastModifiedBy>Mansen, Douglas</cp:lastModifiedBy>
  <cp:revision>22</cp:revision>
  <dcterms:created xsi:type="dcterms:W3CDTF">2025-08-11T15:05:50Z</dcterms:created>
  <dcterms:modified xsi:type="dcterms:W3CDTF">2025-10-06T12:30:22Z</dcterms:modified>
</cp:coreProperties>
</file>